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87" r:id="rId4"/>
    <p:sldId id="258" r:id="rId5"/>
    <p:sldId id="259" r:id="rId6"/>
    <p:sldId id="28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8" r:id="rId19"/>
    <p:sldId id="271" r:id="rId20"/>
    <p:sldId id="283" r:id="rId21"/>
    <p:sldId id="285" r:id="rId22"/>
    <p:sldId id="272" r:id="rId23"/>
    <p:sldId id="273" r:id="rId24"/>
    <p:sldId id="282" r:id="rId25"/>
    <p:sldId id="274" r:id="rId26"/>
    <p:sldId id="281" r:id="rId27"/>
    <p:sldId id="275" r:id="rId28"/>
    <p:sldId id="280" r:id="rId29"/>
    <p:sldId id="286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3942148-4AB5-2E45-80EA-61016A827B26}">
          <p14:sldIdLst>
            <p14:sldId id="256"/>
            <p14:sldId id="257"/>
            <p14:sldId id="287"/>
            <p14:sldId id="258"/>
          </p14:sldIdLst>
        </p14:section>
        <p14:section name="TITOLO I" id="{D2F2408F-46B0-4C26-AA03-E9FE0A99A074}">
          <p14:sldIdLst>
            <p14:sldId id="259"/>
            <p14:sldId id="288"/>
            <p14:sldId id="260"/>
            <p14:sldId id="261"/>
            <p14:sldId id="262"/>
            <p14:sldId id="263"/>
          </p14:sldIdLst>
        </p14:section>
        <p14:section name="Sezione senza titolo" id="{21A0EDF6-7B67-4BC6-8157-6E9D26AF2A22}">
          <p14:sldIdLst>
            <p14:sldId id="264"/>
          </p14:sldIdLst>
        </p14:section>
        <p14:section name="TITOLO II" id="{8069E9F6-33FB-4DA5-9CF3-C2F9C09AAD20}">
          <p14:sldIdLst>
            <p14:sldId id="265"/>
            <p14:sldId id="266"/>
            <p14:sldId id="267"/>
            <p14:sldId id="268"/>
            <p14:sldId id="269"/>
            <p14:sldId id="270"/>
            <p14:sldId id="278"/>
            <p14:sldId id="271"/>
            <p14:sldId id="283"/>
            <p14:sldId id="285"/>
            <p14:sldId id="272"/>
            <p14:sldId id="273"/>
            <p14:sldId id="282"/>
            <p14:sldId id="274"/>
            <p14:sldId id="281"/>
            <p14:sldId id="275"/>
            <p14:sldId id="280"/>
            <p14:sldId id="286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94624" autoAdjust="0"/>
  </p:normalViewPr>
  <p:slideViewPr>
    <p:cSldViewPr snapToGrid="0" snapToObjects="1">
      <p:cViewPr varScale="1">
        <p:scale>
          <a:sx n="72" d="100"/>
          <a:sy n="72" d="100"/>
        </p:scale>
        <p:origin x="5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2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7E788C-AD7E-4CA8-A644-69F0F17816F4}" type="doc">
      <dgm:prSet loTypeId="urn:microsoft.com/office/officeart/2005/8/layout/target2" loCatId="relationship" qsTypeId="urn:microsoft.com/office/officeart/2005/8/quickstyle/simple1" qsCatId="simple" csTypeId="urn:microsoft.com/office/officeart/2005/8/colors/colorful1#1" csCatId="colorful" phldr="1"/>
      <dgm:spPr/>
    </dgm:pt>
    <dgm:pt modelId="{31F6ECD0-6AA3-4B14-A6C6-6DF745183CD2}">
      <dgm:prSet phldrT="[Testo]" custT="1"/>
      <dgm:spPr/>
      <dgm:t>
        <a:bodyPr/>
        <a:lstStyle/>
        <a:p>
          <a:r>
            <a:rPr lang="it-IT" sz="6000" dirty="0" smtClean="0"/>
            <a:t>Assemblea di zona</a:t>
          </a:r>
          <a:endParaRPr lang="it-IT" sz="6000" dirty="0"/>
        </a:p>
      </dgm:t>
    </dgm:pt>
    <dgm:pt modelId="{C55EFF70-90F1-4CEE-B179-A9BAB4B890DD}" type="parTrans" cxnId="{382B6BA3-9EA7-46E5-8AAA-B2C769D507D9}">
      <dgm:prSet/>
      <dgm:spPr/>
      <dgm:t>
        <a:bodyPr/>
        <a:lstStyle/>
        <a:p>
          <a:endParaRPr lang="it-IT"/>
        </a:p>
      </dgm:t>
    </dgm:pt>
    <dgm:pt modelId="{3C45F855-CD7E-4248-89D2-E8E9EDB11A09}" type="sibTrans" cxnId="{382B6BA3-9EA7-46E5-8AAA-B2C769D507D9}">
      <dgm:prSet/>
      <dgm:spPr/>
      <dgm:t>
        <a:bodyPr/>
        <a:lstStyle/>
        <a:p>
          <a:endParaRPr lang="it-IT"/>
        </a:p>
      </dgm:t>
    </dgm:pt>
    <dgm:pt modelId="{8BB05ECC-30E5-4A96-849F-00CFFC7106AD}">
      <dgm:prSet phldrT="[Testo]" custT="1"/>
      <dgm:spPr/>
      <dgm:t>
        <a:bodyPr/>
        <a:lstStyle/>
        <a:p>
          <a:r>
            <a:rPr lang="it-IT" sz="3300" dirty="0" smtClean="0"/>
            <a:t>Coordinamento</a:t>
          </a:r>
          <a:endParaRPr lang="it-IT" sz="3300" dirty="0"/>
        </a:p>
      </dgm:t>
    </dgm:pt>
    <dgm:pt modelId="{B92A1CDF-050B-43DB-9167-4C1A565A578B}" type="parTrans" cxnId="{C44E6F17-180F-4F7B-AC8C-6BE9C00319B1}">
      <dgm:prSet/>
      <dgm:spPr/>
      <dgm:t>
        <a:bodyPr/>
        <a:lstStyle/>
        <a:p>
          <a:endParaRPr lang="it-IT"/>
        </a:p>
      </dgm:t>
    </dgm:pt>
    <dgm:pt modelId="{D035FBE6-D444-409D-A496-D8556B0B0C75}" type="sibTrans" cxnId="{C44E6F17-180F-4F7B-AC8C-6BE9C00319B1}">
      <dgm:prSet/>
      <dgm:spPr/>
      <dgm:t>
        <a:bodyPr/>
        <a:lstStyle/>
        <a:p>
          <a:endParaRPr lang="it-IT"/>
        </a:p>
      </dgm:t>
    </dgm:pt>
    <dgm:pt modelId="{674C2E0B-30A0-46D4-9565-34B9377CF03D}">
      <dgm:prSet phldrT="[Testo]" custT="1"/>
      <dgm:spPr/>
      <dgm:t>
        <a:bodyPr/>
        <a:lstStyle/>
        <a:p>
          <a:r>
            <a:rPr lang="it-IT" sz="3300" dirty="0" smtClean="0"/>
            <a:t>Referente</a:t>
          </a:r>
          <a:endParaRPr lang="it-IT" sz="3300" dirty="0"/>
        </a:p>
      </dgm:t>
    </dgm:pt>
    <dgm:pt modelId="{3E95E230-BF12-4A5D-B4FD-4D9076E66B6F}" type="parTrans" cxnId="{5FE4907A-2D44-48D1-987E-98CFE85A29EE}">
      <dgm:prSet/>
      <dgm:spPr/>
      <dgm:t>
        <a:bodyPr/>
        <a:lstStyle/>
        <a:p>
          <a:endParaRPr lang="it-IT"/>
        </a:p>
      </dgm:t>
    </dgm:pt>
    <dgm:pt modelId="{B732F98D-E996-4A5A-9498-CAE27AC995E7}" type="sibTrans" cxnId="{5FE4907A-2D44-48D1-987E-98CFE85A29EE}">
      <dgm:prSet/>
      <dgm:spPr/>
      <dgm:t>
        <a:bodyPr/>
        <a:lstStyle/>
        <a:p>
          <a:endParaRPr lang="it-IT"/>
        </a:p>
      </dgm:t>
    </dgm:pt>
    <dgm:pt modelId="{577E120C-B6AE-4581-8963-23F8D75CC520}" type="pres">
      <dgm:prSet presAssocID="{847E788C-AD7E-4CA8-A644-69F0F17816F4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0F78109D-181A-40A5-A906-B620389DC53E}" type="pres">
      <dgm:prSet presAssocID="{847E788C-AD7E-4CA8-A644-69F0F17816F4}" presName="outerBox" presStyleCnt="0"/>
      <dgm:spPr/>
    </dgm:pt>
    <dgm:pt modelId="{B69CF275-4FEA-462E-BD20-5C984CBE69BC}" type="pres">
      <dgm:prSet presAssocID="{847E788C-AD7E-4CA8-A644-69F0F17816F4}" presName="outerBoxParent" presStyleLbl="node1" presStyleIdx="0" presStyleCnt="3" custScaleY="83189" custLinFactNeighborY="8660"/>
      <dgm:spPr/>
      <dgm:t>
        <a:bodyPr/>
        <a:lstStyle/>
        <a:p>
          <a:endParaRPr lang="it-IT"/>
        </a:p>
      </dgm:t>
    </dgm:pt>
    <dgm:pt modelId="{24EDE4E1-6DCE-498D-A769-B953587F8AFF}" type="pres">
      <dgm:prSet presAssocID="{847E788C-AD7E-4CA8-A644-69F0F17816F4}" presName="outerBoxChildren" presStyleCnt="0"/>
      <dgm:spPr/>
    </dgm:pt>
    <dgm:pt modelId="{1276E7B1-F9FA-45F6-A244-F4A865A1C620}" type="pres">
      <dgm:prSet presAssocID="{847E788C-AD7E-4CA8-A644-69F0F17816F4}" presName="middleBox" presStyleCnt="0"/>
      <dgm:spPr/>
    </dgm:pt>
    <dgm:pt modelId="{0E9CD52D-D86E-4725-9B96-EF5C1DBDB770}" type="pres">
      <dgm:prSet presAssocID="{847E788C-AD7E-4CA8-A644-69F0F17816F4}" presName="middleBoxParent" presStyleLbl="node1" presStyleIdx="1" presStyleCnt="3" custScaleX="60589" custScaleY="62081" custLinFactNeighborX="20751" custLinFactNeighborY="24018"/>
      <dgm:spPr/>
      <dgm:t>
        <a:bodyPr/>
        <a:lstStyle/>
        <a:p>
          <a:endParaRPr lang="it-IT"/>
        </a:p>
      </dgm:t>
    </dgm:pt>
    <dgm:pt modelId="{F2BF4C6C-D7A7-4E59-ABE5-2A6320EF5596}" type="pres">
      <dgm:prSet presAssocID="{847E788C-AD7E-4CA8-A644-69F0F17816F4}" presName="middleBoxChildren" presStyleCnt="0"/>
      <dgm:spPr/>
    </dgm:pt>
    <dgm:pt modelId="{3A99E540-B74C-42AB-B1D8-4FC56B966E5A}" type="pres">
      <dgm:prSet presAssocID="{847E788C-AD7E-4CA8-A644-69F0F17816F4}" presName="centerBox" presStyleCnt="0"/>
      <dgm:spPr/>
    </dgm:pt>
    <dgm:pt modelId="{B1F27027-9B2B-4BC0-B2CB-BDB074424389}" type="pres">
      <dgm:prSet presAssocID="{847E788C-AD7E-4CA8-A644-69F0F17816F4}" presName="centerBoxParent" presStyleLbl="node1" presStyleIdx="2" presStyleCnt="3" custScaleX="47853" custScaleY="52442" custLinFactNeighborX="28526" custLinFactNeighborY="41399"/>
      <dgm:spPr/>
      <dgm:t>
        <a:bodyPr/>
        <a:lstStyle/>
        <a:p>
          <a:endParaRPr lang="it-IT"/>
        </a:p>
      </dgm:t>
    </dgm:pt>
  </dgm:ptLst>
  <dgm:cxnLst>
    <dgm:cxn modelId="{C44E6F17-180F-4F7B-AC8C-6BE9C00319B1}" srcId="{847E788C-AD7E-4CA8-A644-69F0F17816F4}" destId="{8BB05ECC-30E5-4A96-849F-00CFFC7106AD}" srcOrd="1" destOrd="0" parTransId="{B92A1CDF-050B-43DB-9167-4C1A565A578B}" sibTransId="{D035FBE6-D444-409D-A496-D8556B0B0C75}"/>
    <dgm:cxn modelId="{2377DC10-FFDA-4E96-9990-8366D601735F}" type="presOf" srcId="{674C2E0B-30A0-46D4-9565-34B9377CF03D}" destId="{B1F27027-9B2B-4BC0-B2CB-BDB074424389}" srcOrd="0" destOrd="0" presId="urn:microsoft.com/office/officeart/2005/8/layout/target2"/>
    <dgm:cxn modelId="{419ECDC1-E1F0-47D8-BFC3-4AE7CFBACD8F}" type="presOf" srcId="{31F6ECD0-6AA3-4B14-A6C6-6DF745183CD2}" destId="{B69CF275-4FEA-462E-BD20-5C984CBE69BC}" srcOrd="0" destOrd="0" presId="urn:microsoft.com/office/officeart/2005/8/layout/target2"/>
    <dgm:cxn modelId="{5FE4907A-2D44-48D1-987E-98CFE85A29EE}" srcId="{847E788C-AD7E-4CA8-A644-69F0F17816F4}" destId="{674C2E0B-30A0-46D4-9565-34B9377CF03D}" srcOrd="2" destOrd="0" parTransId="{3E95E230-BF12-4A5D-B4FD-4D9076E66B6F}" sibTransId="{B732F98D-E996-4A5A-9498-CAE27AC995E7}"/>
    <dgm:cxn modelId="{2BDE0C2E-1CBA-467A-898B-B0DDDA23414C}" type="presOf" srcId="{847E788C-AD7E-4CA8-A644-69F0F17816F4}" destId="{577E120C-B6AE-4581-8963-23F8D75CC520}" srcOrd="0" destOrd="0" presId="urn:microsoft.com/office/officeart/2005/8/layout/target2"/>
    <dgm:cxn modelId="{FF9BC79C-6621-41B5-8E04-11DF54787229}" type="presOf" srcId="{8BB05ECC-30E5-4A96-849F-00CFFC7106AD}" destId="{0E9CD52D-D86E-4725-9B96-EF5C1DBDB770}" srcOrd="0" destOrd="0" presId="urn:microsoft.com/office/officeart/2005/8/layout/target2"/>
    <dgm:cxn modelId="{382B6BA3-9EA7-46E5-8AAA-B2C769D507D9}" srcId="{847E788C-AD7E-4CA8-A644-69F0F17816F4}" destId="{31F6ECD0-6AA3-4B14-A6C6-6DF745183CD2}" srcOrd="0" destOrd="0" parTransId="{C55EFF70-90F1-4CEE-B179-A9BAB4B890DD}" sibTransId="{3C45F855-CD7E-4248-89D2-E8E9EDB11A09}"/>
    <dgm:cxn modelId="{EE153A3D-F54A-4338-881E-F8CCFD713C92}" type="presParOf" srcId="{577E120C-B6AE-4581-8963-23F8D75CC520}" destId="{0F78109D-181A-40A5-A906-B620389DC53E}" srcOrd="0" destOrd="0" presId="urn:microsoft.com/office/officeart/2005/8/layout/target2"/>
    <dgm:cxn modelId="{80D41C6D-C718-4FC6-8FA2-86357ED3CDC4}" type="presParOf" srcId="{0F78109D-181A-40A5-A906-B620389DC53E}" destId="{B69CF275-4FEA-462E-BD20-5C984CBE69BC}" srcOrd="0" destOrd="0" presId="urn:microsoft.com/office/officeart/2005/8/layout/target2"/>
    <dgm:cxn modelId="{E991C99B-FD2B-4BED-BA9A-01102CFECF2E}" type="presParOf" srcId="{0F78109D-181A-40A5-A906-B620389DC53E}" destId="{24EDE4E1-6DCE-498D-A769-B953587F8AFF}" srcOrd="1" destOrd="0" presId="urn:microsoft.com/office/officeart/2005/8/layout/target2"/>
    <dgm:cxn modelId="{2D5C8CB0-2788-41F8-A047-830C3DD1FBDA}" type="presParOf" srcId="{577E120C-B6AE-4581-8963-23F8D75CC520}" destId="{1276E7B1-F9FA-45F6-A244-F4A865A1C620}" srcOrd="1" destOrd="0" presId="urn:microsoft.com/office/officeart/2005/8/layout/target2"/>
    <dgm:cxn modelId="{E5E0CCDE-31F0-41FE-A55A-A5D6178282D0}" type="presParOf" srcId="{1276E7B1-F9FA-45F6-A244-F4A865A1C620}" destId="{0E9CD52D-D86E-4725-9B96-EF5C1DBDB770}" srcOrd="0" destOrd="0" presId="urn:microsoft.com/office/officeart/2005/8/layout/target2"/>
    <dgm:cxn modelId="{7D240B89-E541-498E-ABE0-4E839550E7BF}" type="presParOf" srcId="{1276E7B1-F9FA-45F6-A244-F4A865A1C620}" destId="{F2BF4C6C-D7A7-4E59-ABE5-2A6320EF5596}" srcOrd="1" destOrd="0" presId="urn:microsoft.com/office/officeart/2005/8/layout/target2"/>
    <dgm:cxn modelId="{3F528C29-EBF8-4E16-A87C-49A82D8DBEB4}" type="presParOf" srcId="{577E120C-B6AE-4581-8963-23F8D75CC520}" destId="{3A99E540-B74C-42AB-B1D8-4FC56B966E5A}" srcOrd="2" destOrd="0" presId="urn:microsoft.com/office/officeart/2005/8/layout/target2"/>
    <dgm:cxn modelId="{A5106BE8-C770-4543-BD39-E2AEFA50BE7A}" type="presParOf" srcId="{3A99E540-B74C-42AB-B1D8-4FC56B966E5A}" destId="{B1F27027-9B2B-4BC0-B2CB-BDB074424389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849A6F-B3C0-483C-82F9-A7262FDF5484}" type="doc">
      <dgm:prSet loTypeId="urn:microsoft.com/office/officeart/2005/8/layout/funnel1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it-IT"/>
        </a:p>
      </dgm:t>
    </dgm:pt>
    <dgm:pt modelId="{9D80DCCD-4211-4F81-B64E-6AF0B467B1F5}">
      <dgm:prSet phldrT="[Testo]"/>
      <dgm:spPr/>
      <dgm:t>
        <a:bodyPr/>
        <a:lstStyle/>
        <a:p>
          <a:r>
            <a:rPr lang="it-IT" dirty="0" smtClean="0"/>
            <a:t>organizza i lavori dell’assemblea (convocazioni, verbali, </a:t>
          </a:r>
          <a:r>
            <a:rPr lang="it-IT" dirty="0" err="1" smtClean="0"/>
            <a:t>ecc</a:t>
          </a:r>
          <a:r>
            <a:rPr lang="it-IT" dirty="0" smtClean="0"/>
            <a:t>)</a:t>
          </a:r>
          <a:endParaRPr lang="it-IT" dirty="0"/>
        </a:p>
      </dgm:t>
    </dgm:pt>
    <dgm:pt modelId="{BFE6EF37-88DF-49DB-9AA0-FCC8867C57A7}" type="parTrans" cxnId="{065D2AE0-2CA7-47D1-9E39-BCB0E52DC36B}">
      <dgm:prSet/>
      <dgm:spPr/>
      <dgm:t>
        <a:bodyPr/>
        <a:lstStyle/>
        <a:p>
          <a:endParaRPr lang="it-IT"/>
        </a:p>
      </dgm:t>
    </dgm:pt>
    <dgm:pt modelId="{4309FB6D-F9F6-4218-8A64-61ACE870E077}" type="sibTrans" cxnId="{065D2AE0-2CA7-47D1-9E39-BCB0E52DC36B}">
      <dgm:prSet/>
      <dgm:spPr/>
      <dgm:t>
        <a:bodyPr/>
        <a:lstStyle/>
        <a:p>
          <a:endParaRPr lang="it-IT"/>
        </a:p>
      </dgm:t>
    </dgm:pt>
    <dgm:pt modelId="{98FE3A8F-9E97-49FC-881B-1D13FB60A3F8}">
      <dgm:prSet phldrT="[Testo]" custT="1"/>
      <dgm:spPr/>
      <dgm:t>
        <a:bodyPr/>
        <a:lstStyle/>
        <a:p>
          <a:r>
            <a:rPr lang="it-IT" sz="3600" dirty="0" smtClean="0"/>
            <a:t>Coordinamento</a:t>
          </a:r>
          <a:endParaRPr lang="it-IT" sz="2800" dirty="0"/>
        </a:p>
      </dgm:t>
    </dgm:pt>
    <dgm:pt modelId="{9524BAC1-31D6-4E8A-8D1D-040AF5ECF279}" type="parTrans" cxnId="{06E6EECE-06DA-4F5B-ABEC-EB4FC3B47C60}">
      <dgm:prSet/>
      <dgm:spPr/>
      <dgm:t>
        <a:bodyPr/>
        <a:lstStyle/>
        <a:p>
          <a:endParaRPr lang="it-IT"/>
        </a:p>
      </dgm:t>
    </dgm:pt>
    <dgm:pt modelId="{F3363C14-EEED-4887-B386-CD2E004E0025}" type="sibTrans" cxnId="{06E6EECE-06DA-4F5B-ABEC-EB4FC3B47C60}">
      <dgm:prSet/>
      <dgm:spPr/>
      <dgm:t>
        <a:bodyPr/>
        <a:lstStyle/>
        <a:p>
          <a:endParaRPr lang="it-IT"/>
        </a:p>
      </dgm:t>
    </dgm:pt>
    <dgm:pt modelId="{AF46D779-2B52-4FFB-96FD-BE47A2593163}">
      <dgm:prSet custT="1"/>
      <dgm:spPr/>
      <dgm:t>
        <a:bodyPr/>
        <a:lstStyle/>
        <a:p>
          <a:r>
            <a:rPr lang="it-IT" sz="800" dirty="0" smtClean="0"/>
            <a:t>attua le indicazioni dell’assemblea e ne rende conto</a:t>
          </a:r>
          <a:endParaRPr lang="it-IT" sz="800" dirty="0"/>
        </a:p>
      </dgm:t>
    </dgm:pt>
    <dgm:pt modelId="{360CB6FC-8210-49EA-9D51-0F44DDF28884}" type="parTrans" cxnId="{3EBB3A65-ACAD-4848-AC99-82515B20505D}">
      <dgm:prSet/>
      <dgm:spPr/>
      <dgm:t>
        <a:bodyPr/>
        <a:lstStyle/>
        <a:p>
          <a:endParaRPr lang="it-IT"/>
        </a:p>
      </dgm:t>
    </dgm:pt>
    <dgm:pt modelId="{7040F6A1-8079-4138-B108-A8448E591334}" type="sibTrans" cxnId="{3EBB3A65-ACAD-4848-AC99-82515B20505D}">
      <dgm:prSet/>
      <dgm:spPr/>
      <dgm:t>
        <a:bodyPr/>
        <a:lstStyle/>
        <a:p>
          <a:endParaRPr lang="it-IT"/>
        </a:p>
      </dgm:t>
    </dgm:pt>
    <dgm:pt modelId="{1073F7FC-7037-439D-8B17-FB1FB28EF149}">
      <dgm:prSet/>
      <dgm:spPr/>
      <dgm:t>
        <a:bodyPr/>
        <a:lstStyle/>
        <a:p>
          <a:r>
            <a:rPr lang="it-IT" dirty="0" smtClean="0"/>
            <a:t>mantiene il collegamento e il dialogo con il Comune</a:t>
          </a:r>
          <a:endParaRPr lang="it-IT" dirty="0"/>
        </a:p>
      </dgm:t>
    </dgm:pt>
    <dgm:pt modelId="{3C057044-BC74-4ABB-A439-4545B82BE009}" type="parTrans" cxnId="{C04A6F61-A864-455C-BCAD-A46131E72B1A}">
      <dgm:prSet/>
      <dgm:spPr/>
      <dgm:t>
        <a:bodyPr/>
        <a:lstStyle/>
        <a:p>
          <a:endParaRPr lang="it-IT"/>
        </a:p>
      </dgm:t>
    </dgm:pt>
    <dgm:pt modelId="{69EEAD3D-C058-491D-BD3E-8097D282AB7A}" type="sibTrans" cxnId="{C04A6F61-A864-455C-BCAD-A46131E72B1A}">
      <dgm:prSet/>
      <dgm:spPr/>
      <dgm:t>
        <a:bodyPr/>
        <a:lstStyle/>
        <a:p>
          <a:endParaRPr lang="it-IT"/>
        </a:p>
      </dgm:t>
    </dgm:pt>
    <dgm:pt modelId="{D736A1AF-441C-4AB2-A935-3029F9376395}" type="pres">
      <dgm:prSet presAssocID="{7E849A6F-B3C0-483C-82F9-A7262FDF548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B027D4A-53E3-419A-BA2D-B5F868FE02E3}" type="pres">
      <dgm:prSet presAssocID="{7E849A6F-B3C0-483C-82F9-A7262FDF5484}" presName="ellipse" presStyleLbl="trBgShp" presStyleIdx="0" presStyleCnt="1" custScaleX="176577"/>
      <dgm:spPr/>
    </dgm:pt>
    <dgm:pt modelId="{84C02206-7758-4826-9FF6-E487D435BDA2}" type="pres">
      <dgm:prSet presAssocID="{7E849A6F-B3C0-483C-82F9-A7262FDF5484}" presName="arrow1" presStyleLbl="fgShp" presStyleIdx="0" presStyleCnt="1"/>
      <dgm:spPr/>
    </dgm:pt>
    <dgm:pt modelId="{9A752B99-40DB-48EC-8CEB-CB2D32C7EAAE}" type="pres">
      <dgm:prSet presAssocID="{7E849A6F-B3C0-483C-82F9-A7262FDF5484}" presName="rectangle" presStyleLbl="revTx" presStyleIdx="0" presStyleCnt="1" custScaleX="24376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19F4070-C7BC-44E0-BCAA-57E015558DCD}" type="pres">
      <dgm:prSet presAssocID="{AF46D779-2B52-4FFB-96FD-BE47A2593163}" presName="item1" presStyleLbl="node1" presStyleIdx="0" presStyleCnt="3" custScaleX="138124" custScaleY="1381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794845-C9D4-4147-AF32-F4E241554492}" type="pres">
      <dgm:prSet presAssocID="{1073F7FC-7037-439D-8B17-FB1FB28EF149}" presName="item2" presStyleLbl="node1" presStyleIdx="1" presStyleCnt="3" custScaleX="148636" custScaleY="148636" custLinFactNeighborX="-47763" custLinFactNeighborY="-119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D400C4B-CD55-481F-BC38-5C3240EC12E3}" type="pres">
      <dgm:prSet presAssocID="{98FE3A8F-9E97-49FC-881B-1D13FB60A3F8}" presName="item3" presStyleLbl="node1" presStyleIdx="2" presStyleCnt="3" custScaleX="131717" custScaleY="131717" custLinFactNeighborX="79178" custLinFactNeighborY="273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DEC263-F3B3-4D56-BB9C-2B0C399F3697}" type="pres">
      <dgm:prSet presAssocID="{7E849A6F-B3C0-483C-82F9-A7262FDF5484}" presName="funnel" presStyleLbl="trAlignAcc1" presStyleIdx="0" presStyleCnt="1" custScaleX="170861"/>
      <dgm:spPr/>
    </dgm:pt>
  </dgm:ptLst>
  <dgm:cxnLst>
    <dgm:cxn modelId="{D689141E-7A13-4031-8B6B-2C92B15010A9}" type="presOf" srcId="{7E849A6F-B3C0-483C-82F9-A7262FDF5484}" destId="{D736A1AF-441C-4AB2-A935-3029F9376395}" srcOrd="0" destOrd="0" presId="urn:microsoft.com/office/officeart/2005/8/layout/funnel1"/>
    <dgm:cxn modelId="{E29A6060-A689-416F-B50B-A9AD360C5729}" type="presOf" srcId="{98FE3A8F-9E97-49FC-881B-1D13FB60A3F8}" destId="{9A752B99-40DB-48EC-8CEB-CB2D32C7EAAE}" srcOrd="0" destOrd="0" presId="urn:microsoft.com/office/officeart/2005/8/layout/funnel1"/>
    <dgm:cxn modelId="{C04A6F61-A864-455C-BCAD-A46131E72B1A}" srcId="{7E849A6F-B3C0-483C-82F9-A7262FDF5484}" destId="{1073F7FC-7037-439D-8B17-FB1FB28EF149}" srcOrd="2" destOrd="0" parTransId="{3C057044-BC74-4ABB-A439-4545B82BE009}" sibTransId="{69EEAD3D-C058-491D-BD3E-8097D282AB7A}"/>
    <dgm:cxn modelId="{3EBB3A65-ACAD-4848-AC99-82515B20505D}" srcId="{7E849A6F-B3C0-483C-82F9-A7262FDF5484}" destId="{AF46D779-2B52-4FFB-96FD-BE47A2593163}" srcOrd="1" destOrd="0" parTransId="{360CB6FC-8210-49EA-9D51-0F44DDF28884}" sibTransId="{7040F6A1-8079-4138-B108-A8448E591334}"/>
    <dgm:cxn modelId="{06E6EECE-06DA-4F5B-ABEC-EB4FC3B47C60}" srcId="{7E849A6F-B3C0-483C-82F9-A7262FDF5484}" destId="{98FE3A8F-9E97-49FC-881B-1D13FB60A3F8}" srcOrd="3" destOrd="0" parTransId="{9524BAC1-31D6-4E8A-8D1D-040AF5ECF279}" sibTransId="{F3363C14-EEED-4887-B386-CD2E004E0025}"/>
    <dgm:cxn modelId="{21B20AE9-DDCC-44C0-B096-5159685E343F}" type="presOf" srcId="{9D80DCCD-4211-4F81-B64E-6AF0B467B1F5}" destId="{7D400C4B-CD55-481F-BC38-5C3240EC12E3}" srcOrd="0" destOrd="0" presId="urn:microsoft.com/office/officeart/2005/8/layout/funnel1"/>
    <dgm:cxn modelId="{A2AFA447-591E-4B18-A5C5-95F9F481D59B}" type="presOf" srcId="{AF46D779-2B52-4FFB-96FD-BE47A2593163}" destId="{66794845-C9D4-4147-AF32-F4E241554492}" srcOrd="0" destOrd="0" presId="urn:microsoft.com/office/officeart/2005/8/layout/funnel1"/>
    <dgm:cxn modelId="{F89AD3B9-DD59-4B28-8F20-41F28B740E6C}" type="presOf" srcId="{1073F7FC-7037-439D-8B17-FB1FB28EF149}" destId="{919F4070-C7BC-44E0-BCAA-57E015558DCD}" srcOrd="0" destOrd="0" presId="urn:microsoft.com/office/officeart/2005/8/layout/funnel1"/>
    <dgm:cxn modelId="{065D2AE0-2CA7-47D1-9E39-BCB0E52DC36B}" srcId="{7E849A6F-B3C0-483C-82F9-A7262FDF5484}" destId="{9D80DCCD-4211-4F81-B64E-6AF0B467B1F5}" srcOrd="0" destOrd="0" parTransId="{BFE6EF37-88DF-49DB-9AA0-FCC8867C57A7}" sibTransId="{4309FB6D-F9F6-4218-8A64-61ACE870E077}"/>
    <dgm:cxn modelId="{C4F92A0B-F73B-4C09-B66E-FA963DCE91E5}" type="presParOf" srcId="{D736A1AF-441C-4AB2-A935-3029F9376395}" destId="{0B027D4A-53E3-419A-BA2D-B5F868FE02E3}" srcOrd="0" destOrd="0" presId="urn:microsoft.com/office/officeart/2005/8/layout/funnel1"/>
    <dgm:cxn modelId="{E36DEB9D-4941-443B-A713-D90628561048}" type="presParOf" srcId="{D736A1AF-441C-4AB2-A935-3029F9376395}" destId="{84C02206-7758-4826-9FF6-E487D435BDA2}" srcOrd="1" destOrd="0" presId="urn:microsoft.com/office/officeart/2005/8/layout/funnel1"/>
    <dgm:cxn modelId="{2AABD00A-12B3-4B45-9A27-26A211D8E946}" type="presParOf" srcId="{D736A1AF-441C-4AB2-A935-3029F9376395}" destId="{9A752B99-40DB-48EC-8CEB-CB2D32C7EAAE}" srcOrd="2" destOrd="0" presId="urn:microsoft.com/office/officeart/2005/8/layout/funnel1"/>
    <dgm:cxn modelId="{70FD30EB-2E81-43D3-9756-C25810E5E752}" type="presParOf" srcId="{D736A1AF-441C-4AB2-A935-3029F9376395}" destId="{919F4070-C7BC-44E0-BCAA-57E015558DCD}" srcOrd="3" destOrd="0" presId="urn:microsoft.com/office/officeart/2005/8/layout/funnel1"/>
    <dgm:cxn modelId="{0C3F19A6-45A5-458B-8554-F1BABCDE0E7C}" type="presParOf" srcId="{D736A1AF-441C-4AB2-A935-3029F9376395}" destId="{66794845-C9D4-4147-AF32-F4E241554492}" srcOrd="4" destOrd="0" presId="urn:microsoft.com/office/officeart/2005/8/layout/funnel1"/>
    <dgm:cxn modelId="{FE51CBEB-2E36-4548-B8A2-51E342ABF4C8}" type="presParOf" srcId="{D736A1AF-441C-4AB2-A935-3029F9376395}" destId="{7D400C4B-CD55-481F-BC38-5C3240EC12E3}" srcOrd="5" destOrd="0" presId="urn:microsoft.com/office/officeart/2005/8/layout/funnel1"/>
    <dgm:cxn modelId="{26013B68-7A8B-4DE8-983B-D6D1DAF08AD5}" type="presParOf" srcId="{D736A1AF-441C-4AB2-A935-3029F9376395}" destId="{19DEC263-F3B3-4D56-BB9C-2B0C399F369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7E788C-AD7E-4CA8-A644-69F0F17816F4}" type="doc">
      <dgm:prSet loTypeId="urn:microsoft.com/office/officeart/2005/8/layout/target2" loCatId="relationship" qsTypeId="urn:microsoft.com/office/officeart/2005/8/quickstyle/simple1" qsCatId="simple" csTypeId="urn:microsoft.com/office/officeart/2005/8/colors/colorful1#3" csCatId="colorful" phldr="1"/>
      <dgm:spPr/>
    </dgm:pt>
    <dgm:pt modelId="{31F6ECD0-6AA3-4B14-A6C6-6DF745183CD2}">
      <dgm:prSet phldrT="[Testo]" custT="1"/>
      <dgm:spPr/>
      <dgm:t>
        <a:bodyPr/>
        <a:lstStyle/>
        <a:p>
          <a:r>
            <a:rPr lang="it-IT" sz="6000" dirty="0" smtClean="0"/>
            <a:t>Assemblea di zona</a:t>
          </a:r>
          <a:endParaRPr lang="it-IT" sz="6000" dirty="0"/>
        </a:p>
      </dgm:t>
    </dgm:pt>
    <dgm:pt modelId="{C55EFF70-90F1-4CEE-B179-A9BAB4B890DD}" type="parTrans" cxnId="{382B6BA3-9EA7-46E5-8AAA-B2C769D507D9}">
      <dgm:prSet/>
      <dgm:spPr/>
      <dgm:t>
        <a:bodyPr/>
        <a:lstStyle/>
        <a:p>
          <a:endParaRPr lang="it-IT"/>
        </a:p>
      </dgm:t>
    </dgm:pt>
    <dgm:pt modelId="{3C45F855-CD7E-4248-89D2-E8E9EDB11A09}" type="sibTrans" cxnId="{382B6BA3-9EA7-46E5-8AAA-B2C769D507D9}">
      <dgm:prSet/>
      <dgm:spPr/>
      <dgm:t>
        <a:bodyPr/>
        <a:lstStyle/>
        <a:p>
          <a:endParaRPr lang="it-IT"/>
        </a:p>
      </dgm:t>
    </dgm:pt>
    <dgm:pt modelId="{8BB05ECC-30E5-4A96-849F-00CFFC7106AD}">
      <dgm:prSet phldrT="[Testo]" custT="1"/>
      <dgm:spPr/>
      <dgm:t>
        <a:bodyPr/>
        <a:lstStyle/>
        <a:p>
          <a:r>
            <a:rPr lang="it-IT" sz="3300" dirty="0" smtClean="0"/>
            <a:t>Coordinamento</a:t>
          </a:r>
          <a:endParaRPr lang="it-IT" sz="3300" dirty="0"/>
        </a:p>
      </dgm:t>
    </dgm:pt>
    <dgm:pt modelId="{B92A1CDF-050B-43DB-9167-4C1A565A578B}" type="parTrans" cxnId="{C44E6F17-180F-4F7B-AC8C-6BE9C00319B1}">
      <dgm:prSet/>
      <dgm:spPr/>
      <dgm:t>
        <a:bodyPr/>
        <a:lstStyle/>
        <a:p>
          <a:endParaRPr lang="it-IT"/>
        </a:p>
      </dgm:t>
    </dgm:pt>
    <dgm:pt modelId="{D035FBE6-D444-409D-A496-D8556B0B0C75}" type="sibTrans" cxnId="{C44E6F17-180F-4F7B-AC8C-6BE9C00319B1}">
      <dgm:prSet/>
      <dgm:spPr/>
      <dgm:t>
        <a:bodyPr/>
        <a:lstStyle/>
        <a:p>
          <a:endParaRPr lang="it-IT"/>
        </a:p>
      </dgm:t>
    </dgm:pt>
    <dgm:pt modelId="{674C2E0B-30A0-46D4-9565-34B9377CF03D}">
      <dgm:prSet phldrT="[Testo]" custT="1"/>
      <dgm:spPr/>
      <dgm:t>
        <a:bodyPr/>
        <a:lstStyle/>
        <a:p>
          <a:r>
            <a:rPr lang="it-IT" sz="3300" dirty="0" smtClean="0"/>
            <a:t>Referente</a:t>
          </a:r>
          <a:endParaRPr lang="it-IT" sz="3300" dirty="0"/>
        </a:p>
      </dgm:t>
    </dgm:pt>
    <dgm:pt modelId="{3E95E230-BF12-4A5D-B4FD-4D9076E66B6F}" type="parTrans" cxnId="{5FE4907A-2D44-48D1-987E-98CFE85A29EE}">
      <dgm:prSet/>
      <dgm:spPr/>
      <dgm:t>
        <a:bodyPr/>
        <a:lstStyle/>
        <a:p>
          <a:endParaRPr lang="it-IT"/>
        </a:p>
      </dgm:t>
    </dgm:pt>
    <dgm:pt modelId="{B732F98D-E996-4A5A-9498-CAE27AC995E7}" type="sibTrans" cxnId="{5FE4907A-2D44-48D1-987E-98CFE85A29EE}">
      <dgm:prSet/>
      <dgm:spPr/>
      <dgm:t>
        <a:bodyPr/>
        <a:lstStyle/>
        <a:p>
          <a:endParaRPr lang="it-IT"/>
        </a:p>
      </dgm:t>
    </dgm:pt>
    <dgm:pt modelId="{577E120C-B6AE-4581-8963-23F8D75CC520}" type="pres">
      <dgm:prSet presAssocID="{847E788C-AD7E-4CA8-A644-69F0F17816F4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0F78109D-181A-40A5-A906-B620389DC53E}" type="pres">
      <dgm:prSet presAssocID="{847E788C-AD7E-4CA8-A644-69F0F17816F4}" presName="outerBox" presStyleCnt="0"/>
      <dgm:spPr/>
    </dgm:pt>
    <dgm:pt modelId="{B69CF275-4FEA-462E-BD20-5C984CBE69BC}" type="pres">
      <dgm:prSet presAssocID="{847E788C-AD7E-4CA8-A644-69F0F17816F4}" presName="outerBoxParent" presStyleLbl="node1" presStyleIdx="0" presStyleCnt="3" custScaleY="83189" custLinFactNeighborY="8660"/>
      <dgm:spPr/>
      <dgm:t>
        <a:bodyPr/>
        <a:lstStyle/>
        <a:p>
          <a:endParaRPr lang="it-IT"/>
        </a:p>
      </dgm:t>
    </dgm:pt>
    <dgm:pt modelId="{24EDE4E1-6DCE-498D-A769-B953587F8AFF}" type="pres">
      <dgm:prSet presAssocID="{847E788C-AD7E-4CA8-A644-69F0F17816F4}" presName="outerBoxChildren" presStyleCnt="0"/>
      <dgm:spPr/>
    </dgm:pt>
    <dgm:pt modelId="{1276E7B1-F9FA-45F6-A244-F4A865A1C620}" type="pres">
      <dgm:prSet presAssocID="{847E788C-AD7E-4CA8-A644-69F0F17816F4}" presName="middleBox" presStyleCnt="0"/>
      <dgm:spPr/>
    </dgm:pt>
    <dgm:pt modelId="{0E9CD52D-D86E-4725-9B96-EF5C1DBDB770}" type="pres">
      <dgm:prSet presAssocID="{847E788C-AD7E-4CA8-A644-69F0F17816F4}" presName="middleBoxParent" presStyleLbl="node1" presStyleIdx="1" presStyleCnt="3" custScaleX="60589" custScaleY="62081" custLinFactNeighborX="20751" custLinFactNeighborY="24018"/>
      <dgm:spPr/>
      <dgm:t>
        <a:bodyPr/>
        <a:lstStyle/>
        <a:p>
          <a:endParaRPr lang="it-IT"/>
        </a:p>
      </dgm:t>
    </dgm:pt>
    <dgm:pt modelId="{F2BF4C6C-D7A7-4E59-ABE5-2A6320EF5596}" type="pres">
      <dgm:prSet presAssocID="{847E788C-AD7E-4CA8-A644-69F0F17816F4}" presName="middleBoxChildren" presStyleCnt="0"/>
      <dgm:spPr/>
    </dgm:pt>
    <dgm:pt modelId="{3A99E540-B74C-42AB-B1D8-4FC56B966E5A}" type="pres">
      <dgm:prSet presAssocID="{847E788C-AD7E-4CA8-A644-69F0F17816F4}" presName="centerBox" presStyleCnt="0"/>
      <dgm:spPr/>
    </dgm:pt>
    <dgm:pt modelId="{B1F27027-9B2B-4BC0-B2CB-BDB074424389}" type="pres">
      <dgm:prSet presAssocID="{847E788C-AD7E-4CA8-A644-69F0F17816F4}" presName="centerBoxParent" presStyleLbl="node1" presStyleIdx="2" presStyleCnt="3" custScaleX="47853" custScaleY="52442" custLinFactNeighborX="28526" custLinFactNeighborY="41399"/>
      <dgm:spPr/>
      <dgm:t>
        <a:bodyPr/>
        <a:lstStyle/>
        <a:p>
          <a:endParaRPr lang="it-IT"/>
        </a:p>
      </dgm:t>
    </dgm:pt>
  </dgm:ptLst>
  <dgm:cxnLst>
    <dgm:cxn modelId="{C44E6F17-180F-4F7B-AC8C-6BE9C00319B1}" srcId="{847E788C-AD7E-4CA8-A644-69F0F17816F4}" destId="{8BB05ECC-30E5-4A96-849F-00CFFC7106AD}" srcOrd="1" destOrd="0" parTransId="{B92A1CDF-050B-43DB-9167-4C1A565A578B}" sibTransId="{D035FBE6-D444-409D-A496-D8556B0B0C75}"/>
    <dgm:cxn modelId="{3383ED38-2015-4781-91BE-A25EEEB1039B}" type="presOf" srcId="{31F6ECD0-6AA3-4B14-A6C6-6DF745183CD2}" destId="{B69CF275-4FEA-462E-BD20-5C984CBE69BC}" srcOrd="0" destOrd="0" presId="urn:microsoft.com/office/officeart/2005/8/layout/target2"/>
    <dgm:cxn modelId="{5FE4907A-2D44-48D1-987E-98CFE85A29EE}" srcId="{847E788C-AD7E-4CA8-A644-69F0F17816F4}" destId="{674C2E0B-30A0-46D4-9565-34B9377CF03D}" srcOrd="2" destOrd="0" parTransId="{3E95E230-BF12-4A5D-B4FD-4D9076E66B6F}" sibTransId="{B732F98D-E996-4A5A-9498-CAE27AC995E7}"/>
    <dgm:cxn modelId="{0A42C27F-E453-4446-9913-40221F44B016}" type="presOf" srcId="{8BB05ECC-30E5-4A96-849F-00CFFC7106AD}" destId="{0E9CD52D-D86E-4725-9B96-EF5C1DBDB770}" srcOrd="0" destOrd="0" presId="urn:microsoft.com/office/officeart/2005/8/layout/target2"/>
    <dgm:cxn modelId="{9FC9A88E-05FB-4CA1-AEBD-E3B324EBBF77}" type="presOf" srcId="{674C2E0B-30A0-46D4-9565-34B9377CF03D}" destId="{B1F27027-9B2B-4BC0-B2CB-BDB074424389}" srcOrd="0" destOrd="0" presId="urn:microsoft.com/office/officeart/2005/8/layout/target2"/>
    <dgm:cxn modelId="{382B6BA3-9EA7-46E5-8AAA-B2C769D507D9}" srcId="{847E788C-AD7E-4CA8-A644-69F0F17816F4}" destId="{31F6ECD0-6AA3-4B14-A6C6-6DF745183CD2}" srcOrd="0" destOrd="0" parTransId="{C55EFF70-90F1-4CEE-B179-A9BAB4B890DD}" sibTransId="{3C45F855-CD7E-4248-89D2-E8E9EDB11A09}"/>
    <dgm:cxn modelId="{82E3BDD0-E422-448C-A428-FB2CA8F96583}" type="presOf" srcId="{847E788C-AD7E-4CA8-A644-69F0F17816F4}" destId="{577E120C-B6AE-4581-8963-23F8D75CC520}" srcOrd="0" destOrd="0" presId="urn:microsoft.com/office/officeart/2005/8/layout/target2"/>
    <dgm:cxn modelId="{7D78316C-1422-4D59-9528-5A4061F6A331}" type="presParOf" srcId="{577E120C-B6AE-4581-8963-23F8D75CC520}" destId="{0F78109D-181A-40A5-A906-B620389DC53E}" srcOrd="0" destOrd="0" presId="urn:microsoft.com/office/officeart/2005/8/layout/target2"/>
    <dgm:cxn modelId="{0E7DD4BF-A2C1-4233-A6BF-9F320D00ECC4}" type="presParOf" srcId="{0F78109D-181A-40A5-A906-B620389DC53E}" destId="{B69CF275-4FEA-462E-BD20-5C984CBE69BC}" srcOrd="0" destOrd="0" presId="urn:microsoft.com/office/officeart/2005/8/layout/target2"/>
    <dgm:cxn modelId="{2487FA0D-6007-4D9B-8695-2DC06A93D0E8}" type="presParOf" srcId="{0F78109D-181A-40A5-A906-B620389DC53E}" destId="{24EDE4E1-6DCE-498D-A769-B953587F8AFF}" srcOrd="1" destOrd="0" presId="urn:microsoft.com/office/officeart/2005/8/layout/target2"/>
    <dgm:cxn modelId="{0A59D3FC-F974-4383-A971-6C2FEC277992}" type="presParOf" srcId="{577E120C-B6AE-4581-8963-23F8D75CC520}" destId="{1276E7B1-F9FA-45F6-A244-F4A865A1C620}" srcOrd="1" destOrd="0" presId="urn:microsoft.com/office/officeart/2005/8/layout/target2"/>
    <dgm:cxn modelId="{5E7E9F7A-C7BB-4951-991A-8503D19B2BD9}" type="presParOf" srcId="{1276E7B1-F9FA-45F6-A244-F4A865A1C620}" destId="{0E9CD52D-D86E-4725-9B96-EF5C1DBDB770}" srcOrd="0" destOrd="0" presId="urn:microsoft.com/office/officeart/2005/8/layout/target2"/>
    <dgm:cxn modelId="{082B86E6-F3D0-4E43-9D7C-F4404FE11F8D}" type="presParOf" srcId="{1276E7B1-F9FA-45F6-A244-F4A865A1C620}" destId="{F2BF4C6C-D7A7-4E59-ABE5-2A6320EF5596}" srcOrd="1" destOrd="0" presId="urn:microsoft.com/office/officeart/2005/8/layout/target2"/>
    <dgm:cxn modelId="{D3990EC4-F915-47CB-B7ED-E4F2E5CE1CE1}" type="presParOf" srcId="{577E120C-B6AE-4581-8963-23F8D75CC520}" destId="{3A99E540-B74C-42AB-B1D8-4FC56B966E5A}" srcOrd="2" destOrd="0" presId="urn:microsoft.com/office/officeart/2005/8/layout/target2"/>
    <dgm:cxn modelId="{4EBC8174-90E6-4557-B443-EBC3C7B8DE78}" type="presParOf" srcId="{3A99E540-B74C-42AB-B1D8-4FC56B966E5A}" destId="{B1F27027-9B2B-4BC0-B2CB-BDB074424389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CF275-4FEA-462E-BD20-5C984CBE69BC}">
      <dsp:nvSpPr>
        <dsp:cNvPr id="0" name=""/>
        <dsp:cNvSpPr/>
      </dsp:nvSpPr>
      <dsp:spPr>
        <a:xfrm>
          <a:off x="0" y="580279"/>
          <a:ext cx="7556500" cy="2871505"/>
        </a:xfrm>
        <a:prstGeom prst="roundRect">
          <a:avLst>
            <a:gd name="adj" fmla="val 8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678969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Assemblea di zona</a:t>
          </a:r>
          <a:endParaRPr lang="it-IT" sz="6000" kern="1200" dirty="0"/>
        </a:p>
      </dsp:txBody>
      <dsp:txXfrm>
        <a:off x="71488" y="651767"/>
        <a:ext cx="7413524" cy="2728529"/>
      </dsp:txXfrm>
    </dsp:sp>
    <dsp:sp modelId="{0E9CD52D-D86E-4725-9B96-EF5C1DBDB770}">
      <dsp:nvSpPr>
        <dsp:cNvPr id="0" name=""/>
        <dsp:cNvSpPr/>
      </dsp:nvSpPr>
      <dsp:spPr>
        <a:xfrm>
          <a:off x="3093153" y="1901389"/>
          <a:ext cx="4349487" cy="1500031"/>
        </a:xfrm>
        <a:prstGeom prst="roundRect">
          <a:avLst>
            <a:gd name="adj" fmla="val 10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534318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 smtClean="0"/>
            <a:t>Coordinamento</a:t>
          </a:r>
          <a:endParaRPr lang="it-IT" sz="3300" kern="1200" dirty="0"/>
        </a:p>
      </dsp:txBody>
      <dsp:txXfrm>
        <a:off x="3139284" y="1947520"/>
        <a:ext cx="4257225" cy="1407769"/>
      </dsp:txXfrm>
    </dsp:sp>
    <dsp:sp modelId="{B1F27027-9B2B-4BC0-B2CB-BDB074424389}">
      <dsp:nvSpPr>
        <dsp:cNvPr id="0" name=""/>
        <dsp:cNvSpPr/>
      </dsp:nvSpPr>
      <dsp:spPr>
        <a:xfrm>
          <a:off x="4091055" y="2625814"/>
          <a:ext cx="3254410" cy="724074"/>
        </a:xfrm>
        <a:prstGeom prst="roundRect">
          <a:avLst>
            <a:gd name="adj" fmla="val 10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234696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 smtClean="0"/>
            <a:t>Referente</a:t>
          </a:r>
          <a:endParaRPr lang="it-IT" sz="3300" kern="1200" dirty="0"/>
        </a:p>
      </dsp:txBody>
      <dsp:txXfrm>
        <a:off x="4113323" y="2648082"/>
        <a:ext cx="3209874" cy="679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27D4A-53E3-419A-BA2D-B5F868FE02E3}">
      <dsp:nvSpPr>
        <dsp:cNvPr id="0" name=""/>
        <dsp:cNvSpPr/>
      </dsp:nvSpPr>
      <dsp:spPr>
        <a:xfrm>
          <a:off x="1911394" y="106357"/>
          <a:ext cx="3727166" cy="73304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C02206-7758-4826-9FF6-E487D435BDA2}">
      <dsp:nvSpPr>
        <dsp:cNvPr id="0" name=""/>
        <dsp:cNvSpPr/>
      </dsp:nvSpPr>
      <dsp:spPr>
        <a:xfrm>
          <a:off x="3573716" y="1901345"/>
          <a:ext cx="409067" cy="261803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752B99-40DB-48EC-8CEB-CB2D32C7EAAE}">
      <dsp:nvSpPr>
        <dsp:cNvPr id="0" name=""/>
        <dsp:cNvSpPr/>
      </dsp:nvSpPr>
      <dsp:spPr>
        <a:xfrm>
          <a:off x="1385077" y="2110788"/>
          <a:ext cx="4786345" cy="490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Coordinamento</a:t>
          </a:r>
          <a:endParaRPr lang="it-IT" sz="2800" kern="1200" dirty="0"/>
        </a:p>
      </dsp:txBody>
      <dsp:txXfrm>
        <a:off x="1385077" y="2110788"/>
        <a:ext cx="4786345" cy="490881"/>
      </dsp:txXfrm>
    </dsp:sp>
    <dsp:sp modelId="{919F4070-C7BC-44E0-BCAA-57E015558DCD}">
      <dsp:nvSpPr>
        <dsp:cNvPr id="0" name=""/>
        <dsp:cNvSpPr/>
      </dsp:nvSpPr>
      <dsp:spPr>
        <a:xfrm>
          <a:off x="3346636" y="755663"/>
          <a:ext cx="1017036" cy="1017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" kern="1200" dirty="0" smtClean="0"/>
            <a:t>mantiene il collegamento e il dialogo con il Comune</a:t>
          </a:r>
          <a:endParaRPr lang="it-IT" sz="600" kern="1200" dirty="0"/>
        </a:p>
      </dsp:txBody>
      <dsp:txXfrm>
        <a:off x="3495577" y="904604"/>
        <a:ext cx="719154" cy="719154"/>
      </dsp:txXfrm>
    </dsp:sp>
    <dsp:sp modelId="{66794845-C9D4-4147-AF32-F4E241554492}">
      <dsp:nvSpPr>
        <dsp:cNvPr id="0" name=""/>
        <dsp:cNvSpPr/>
      </dsp:nvSpPr>
      <dsp:spPr>
        <a:xfrm>
          <a:off x="2429367" y="155766"/>
          <a:ext cx="1094438" cy="109443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attua le indicazioni dell’assemblea e ne rende conto</a:t>
          </a:r>
          <a:endParaRPr lang="it-IT" sz="800" kern="1200" dirty="0"/>
        </a:p>
      </dsp:txBody>
      <dsp:txXfrm>
        <a:off x="2589644" y="316043"/>
        <a:ext cx="773884" cy="773884"/>
      </dsp:txXfrm>
    </dsp:sp>
    <dsp:sp modelId="{7D400C4B-CD55-481F-BC38-5C3240EC12E3}">
      <dsp:nvSpPr>
        <dsp:cNvPr id="0" name=""/>
        <dsp:cNvSpPr/>
      </dsp:nvSpPr>
      <dsp:spPr>
        <a:xfrm>
          <a:off x="4179034" y="68981"/>
          <a:ext cx="969860" cy="9698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" kern="1200" dirty="0" smtClean="0"/>
            <a:t>organizza i lavori dell’assemblea (convocazioni, verbali, </a:t>
          </a:r>
          <a:r>
            <a:rPr lang="it-IT" sz="600" kern="1200" dirty="0" err="1" smtClean="0"/>
            <a:t>ecc</a:t>
          </a:r>
          <a:r>
            <a:rPr lang="it-IT" sz="600" kern="1200" dirty="0" smtClean="0"/>
            <a:t>)</a:t>
          </a:r>
          <a:endParaRPr lang="it-IT" sz="600" kern="1200" dirty="0"/>
        </a:p>
      </dsp:txBody>
      <dsp:txXfrm>
        <a:off x="4321067" y="211014"/>
        <a:ext cx="685794" cy="685794"/>
      </dsp:txXfrm>
    </dsp:sp>
    <dsp:sp modelId="{19DEC263-F3B3-4D56-BB9C-2B0C399F3697}">
      <dsp:nvSpPr>
        <dsp:cNvPr id="0" name=""/>
        <dsp:cNvSpPr/>
      </dsp:nvSpPr>
      <dsp:spPr>
        <a:xfrm>
          <a:off x="1821226" y="16362"/>
          <a:ext cx="3914046" cy="183262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Comune di COMO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95BA4-D2D4-8C4F-AABA-17001EBF016D}" type="datetime1">
              <a:rPr lang="it-IT" smtClean="0"/>
              <a:pPr/>
              <a:t>06/12/2016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62A1A-9BE1-264B-96FB-51AB9BBC54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6486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Comune di COMO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0B686-9843-AE4D-81B9-B0BC137EF416}" type="datetime1">
              <a:rPr lang="it-IT" smtClean="0"/>
              <a:pPr/>
              <a:t>06/12/2016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B5771-0999-324F-9F69-44FC0C76325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365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B5771-0999-324F-9F69-44FC0C76325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142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B5771-0999-324F-9F69-44FC0C76325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692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B5771-0999-324F-9F69-44FC0C76325A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4688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B5771-0999-324F-9F69-44FC0C76325A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4688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54B796EC-4212-4670-9DD6-46CC2C584B98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DA14-BB39-4BF8-B718-C5525E948A57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B175-5D91-4F0E-917E-F1B82CE67F3C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CAFF4-03A6-405F-857C-3A9B5A5DF54A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DD212F6-C87C-45F5-88F5-693AC826F0D7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AF5D807-24CD-414D-B6C4-40C4C7058383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0C6C-1914-49A6-B298-BCAF93C3F785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DE038D-5EE3-47CC-B69F-C3DE4900E2AA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41F440-B3FC-4F73-92B7-C1DE8B7FE0FD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57ABF8C-0430-400D-8E20-6DB70FD96DE5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E515C-FA1A-4CA9-855E-8D0D967174F3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3C7D-249A-465C-BF4C-1E304B116D78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4FD3-8A0C-4659-9D0A-9785EACDC083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442-297F-4170-B275-4930C247AC7B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2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0398E47B-4581-49B2-83DE-81172D336A14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939D8995-EE0F-4F9B-8755-27B44C22BC2D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364B9-0212-43B6-9C33-4E65DD80B721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8C65-8A08-4252-B6A7-1B9AA873CB26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2B07-6B24-4713-B92F-3AFFBE852E8C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9610-364B-4E31-BAF7-E244EA474DEE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AD6510-E155-4001-8D2B-CBDAD9647D8D}" type="datetime1">
              <a:rPr lang="it-IT" smtClean="0"/>
              <a:pPr/>
              <a:t>06/12/2016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smtClean="0"/>
              <a:t>Bozza Regolamento strumenti di partecipazione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8901" y="4624668"/>
            <a:ext cx="7870299" cy="93345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REGOLAMENTO PER LE PRATICHE PARTECIPATIVE</a:t>
            </a:r>
            <a:r>
              <a:rPr lang="it-IT" dirty="0"/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1095376"/>
          </a:xfrm>
        </p:spPr>
        <p:txBody>
          <a:bodyPr>
            <a:normAutofit/>
          </a:bodyPr>
          <a:lstStyle/>
          <a:p>
            <a:r>
              <a:rPr lang="it-IT" dirty="0" smtClean="0"/>
              <a:t>APPROVATO DAL  CONSIGLIO COMUNALE</a:t>
            </a:r>
          </a:p>
          <a:p>
            <a:r>
              <a:rPr lang="it-IT" dirty="0" smtClean="0"/>
              <a:t>NELLA SEDUTA DEL </a:t>
            </a:r>
            <a:r>
              <a:rPr lang="it-IT" dirty="0"/>
              <a:t> </a:t>
            </a:r>
            <a:r>
              <a:rPr lang="it-IT" dirty="0" smtClean="0"/>
              <a:t>2 FEBBRAIO 2015</a:t>
            </a:r>
          </a:p>
          <a:p>
            <a:r>
              <a:rPr lang="it-IT" dirty="0" smtClean="0"/>
              <a:t>DELIBERA N. 3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965610" y="2684277"/>
            <a:ext cx="1662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COMUNE DI </a:t>
            </a:r>
            <a:r>
              <a:rPr lang="it-IT" b="1" dirty="0" smtClean="0">
                <a:solidFill>
                  <a:schemeClr val="bg1"/>
                </a:solidFill>
              </a:rPr>
              <a:t>COMO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6" name="Picture 2" descr="C:\Users\pr1\Desktop\logocomun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84477" y="116969"/>
            <a:ext cx="1275586" cy="161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pr1\Desktop\logocomunetesto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1"/>
          <a:stretch/>
        </p:blipFill>
        <p:spPr bwMode="auto">
          <a:xfrm>
            <a:off x="7684477" y="1722120"/>
            <a:ext cx="1275586" cy="55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8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 - PRINCIPI </a:t>
            </a:r>
            <a:r>
              <a:rPr lang="it-IT" sz="3200" b="1" dirty="0" smtClean="0"/>
              <a:t>GENERALI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charset="2"/>
              <a:buChar char="§"/>
            </a:pPr>
            <a:r>
              <a:rPr lang="it-IT" sz="3200" dirty="0"/>
              <a:t>Temi di particolare importanza riguardanti l’intera Comunità comasca </a:t>
            </a:r>
          </a:p>
          <a:p>
            <a:pPr lvl="0" algn="just">
              <a:buFont typeface="Wingdings" charset="2"/>
              <a:buChar char="§"/>
            </a:pPr>
            <a:r>
              <a:rPr lang="it-IT" sz="3200" dirty="0"/>
              <a:t>Temi di specifico interesse riguardanti frazioni, quartieri o singole categorie di cittadini.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4 - TEMI DELLA PARTECIPAZIONE</a:t>
            </a:r>
          </a:p>
        </p:txBody>
      </p:sp>
      <p:pic>
        <p:nvPicPr>
          <p:cNvPr id="7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0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 - PRINCIPI </a:t>
            </a:r>
            <a:r>
              <a:rPr lang="it-IT" sz="3200" b="1" dirty="0" smtClean="0"/>
              <a:t>GENERALI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it-IT" dirty="0"/>
              <a:t>Con il </a:t>
            </a:r>
            <a:r>
              <a:rPr lang="it-IT" dirty="0" smtClean="0"/>
              <a:t>Regolamento </a:t>
            </a:r>
            <a:r>
              <a:rPr lang="it-IT" dirty="0"/>
              <a:t>si identificano quali strumenti della partecipazione:</a:t>
            </a:r>
          </a:p>
          <a:p>
            <a:pPr marL="914400" lvl="2" indent="-457200" algn="just">
              <a:buFont typeface="+mj-lt"/>
              <a:buAutoNum type="alphaLcPeriod"/>
            </a:pPr>
            <a:r>
              <a:rPr lang="it-IT" dirty="0"/>
              <a:t>le </a:t>
            </a:r>
            <a:r>
              <a:rPr lang="it-IT" b="1" dirty="0"/>
              <a:t>Assemblee di </a:t>
            </a:r>
            <a:r>
              <a:rPr lang="it-IT" b="1" dirty="0" smtClean="0"/>
              <a:t>Zona</a:t>
            </a:r>
            <a:r>
              <a:rPr lang="it-IT" dirty="0" smtClean="0"/>
              <a:t>, </a:t>
            </a:r>
            <a:r>
              <a:rPr lang="it-IT" dirty="0"/>
              <a:t>caratterizzate da specifico ambito territoriale e da durata continuativa, rinnovata periodicamente;</a:t>
            </a:r>
          </a:p>
          <a:p>
            <a:pPr marL="914400" lvl="2" indent="-457200" algn="just">
              <a:buFont typeface="+mj-lt"/>
              <a:buAutoNum type="alphaLcPeriod"/>
            </a:pPr>
            <a:r>
              <a:rPr lang="it-IT" dirty="0"/>
              <a:t>le </a:t>
            </a:r>
            <a:r>
              <a:rPr lang="it-IT" b="1" dirty="0"/>
              <a:t>Assemblee Tematiche</a:t>
            </a:r>
            <a:r>
              <a:rPr lang="it-IT" dirty="0"/>
              <a:t>, improntate a specifici temi di pubblico </a:t>
            </a:r>
            <a:r>
              <a:rPr lang="it-IT" dirty="0" smtClean="0"/>
              <a:t>interesse;</a:t>
            </a:r>
            <a:endParaRPr lang="it-IT" strike="sngStrike" dirty="0"/>
          </a:p>
          <a:p>
            <a:pPr marL="457200" lvl="0" indent="-457200" algn="just">
              <a:buFont typeface="+mj-lt"/>
              <a:buAutoNum type="arabicPeriod" startAt="2"/>
            </a:pPr>
            <a:r>
              <a:rPr lang="it-IT" dirty="0" smtClean="0"/>
              <a:t>Tali </a:t>
            </a:r>
            <a:r>
              <a:rPr lang="it-IT" dirty="0"/>
              <a:t>strumenti si aggiungono a quelli già previsti dallo Statuto Comunale: il Registro delle associazioni, le Consulte tematiche, la Commissione per le Pari Opportunità, i Referendum consultivi.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5 - STRUMENTI DELLA PARTECIPAZIONE</a:t>
            </a:r>
          </a:p>
        </p:txBody>
      </p:sp>
      <p:pic>
        <p:nvPicPr>
          <p:cNvPr id="7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8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701618" cy="995082"/>
          </a:xfrm>
        </p:spPr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518" y="2305050"/>
            <a:ext cx="7556269" cy="3821113"/>
          </a:xfrm>
        </p:spPr>
        <p:txBody>
          <a:bodyPr>
            <a:normAutofit lnSpcReduction="10000"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it-IT" dirty="0"/>
              <a:t>Le Assemblee </a:t>
            </a:r>
            <a:r>
              <a:rPr lang="it-IT" dirty="0" smtClean="0"/>
              <a:t>di Zona </a:t>
            </a:r>
            <a:r>
              <a:rPr lang="it-IT" dirty="0"/>
              <a:t>sono organismi territoriali, </a:t>
            </a:r>
            <a:r>
              <a:rPr lang="it-IT" dirty="0" smtClean="0"/>
              <a:t>di </a:t>
            </a:r>
            <a:r>
              <a:rPr lang="it-IT" dirty="0"/>
              <a:t>partecipazione democratica, istituiti al fine di coinvolgere i cittadini nella gestione del proprio territorio di prossimità; nascono a seguito dell’abolizione dei Consigli di Circoscrizione e in coerenza con le indicazioni della legislazione </a:t>
            </a:r>
            <a:r>
              <a:rPr lang="it-IT" dirty="0" smtClean="0"/>
              <a:t>nazionale.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it-IT" dirty="0" smtClean="0"/>
              <a:t>Le Assemblee di </a:t>
            </a:r>
            <a:r>
              <a:rPr lang="it-IT" dirty="0"/>
              <a:t>Z</a:t>
            </a:r>
            <a:r>
              <a:rPr lang="it-IT" dirty="0" smtClean="0"/>
              <a:t>ona non costituiscono un organo di rappresentanza istituzionale: non si prevedono</a:t>
            </a:r>
          </a:p>
          <a:p>
            <a:pPr lvl="3">
              <a:buFont typeface="Wingdings" charset="2"/>
              <a:buChar char="§"/>
            </a:pPr>
            <a:r>
              <a:rPr lang="it-IT" dirty="0" smtClean="0"/>
              <a:t>implicazioni partitiche</a:t>
            </a:r>
          </a:p>
          <a:p>
            <a:pPr lvl="3">
              <a:buFont typeface="Wingdings" charset="2"/>
              <a:buChar char="§"/>
            </a:pPr>
            <a:r>
              <a:rPr lang="it-IT" dirty="0" smtClean="0"/>
              <a:t>vincoli di rappresentanza legati all’amministrazione in carica</a:t>
            </a:r>
          </a:p>
          <a:p>
            <a:pPr lvl="3">
              <a:buFont typeface="Wingdings" charset="2"/>
              <a:buChar char="§"/>
            </a:pPr>
            <a:r>
              <a:rPr lang="it-IT" dirty="0" smtClean="0"/>
              <a:t>procedimenti di elezione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413497"/>
          </a:xfrm>
        </p:spPr>
        <p:txBody>
          <a:bodyPr/>
          <a:lstStyle/>
          <a:p>
            <a:r>
              <a:rPr lang="it-IT" dirty="0" smtClean="0"/>
              <a:t>ART. 6 – CARATTERISTICHE GENERALI</a:t>
            </a:r>
          </a:p>
          <a:p>
            <a:endParaRPr lang="it-IT" u="sng" dirty="0" smtClean="0"/>
          </a:p>
          <a:p>
            <a:endParaRPr lang="it-IT" dirty="0"/>
          </a:p>
        </p:txBody>
      </p:sp>
      <p:pic>
        <p:nvPicPr>
          <p:cNvPr id="7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498518" y="1659835"/>
            <a:ext cx="7388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7030A0"/>
                </a:solidFill>
              </a:rPr>
              <a:t>“SPAZIO </a:t>
            </a:r>
            <a:r>
              <a:rPr lang="it-IT" dirty="0" err="1" smtClean="0">
                <a:solidFill>
                  <a:srgbClr val="7030A0"/>
                </a:solidFill>
              </a:rPr>
              <a:t>DI</a:t>
            </a:r>
            <a:r>
              <a:rPr lang="it-IT" dirty="0" smtClean="0">
                <a:solidFill>
                  <a:srgbClr val="7030A0"/>
                </a:solidFill>
              </a:rPr>
              <a:t> PARTECIPAZIONE, NON </a:t>
            </a:r>
            <a:r>
              <a:rPr lang="it-IT" dirty="0" err="1" smtClean="0">
                <a:solidFill>
                  <a:srgbClr val="7030A0"/>
                </a:solidFill>
              </a:rPr>
              <a:t>DI</a:t>
            </a:r>
            <a:r>
              <a:rPr lang="it-IT" dirty="0" smtClean="0">
                <a:solidFill>
                  <a:srgbClr val="7030A0"/>
                </a:solidFill>
              </a:rPr>
              <a:t> RAPPRESENTANZA” </a:t>
            </a:r>
            <a:endParaRPr lang="it-IT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/>
          </a:bodyPr>
          <a:lstStyle/>
          <a:p>
            <a:pPr marL="457200" lvl="0" indent="-457200" algn="just">
              <a:buFont typeface="+mj-lt"/>
              <a:buAutoNum type="arabicPeriod" startAt="3"/>
            </a:pPr>
            <a:r>
              <a:rPr lang="it-IT" dirty="0" smtClean="0"/>
              <a:t>Le Assemblee di Zona sono costituite dai soggetti - singoli e aggregati - già individuati nell’articolo 3, con </a:t>
            </a:r>
            <a:r>
              <a:rPr lang="it-IT" b="1" dirty="0" smtClean="0"/>
              <a:t>specifica localizzazione</a:t>
            </a:r>
            <a:r>
              <a:rPr lang="it-IT" dirty="0" smtClean="0"/>
              <a:t> nella zona di pertinenza dell’Assemblea. </a:t>
            </a:r>
          </a:p>
          <a:p>
            <a:pPr marL="457200" lvl="2" indent="0" algn="just">
              <a:buNone/>
            </a:pPr>
            <a:r>
              <a:rPr lang="it-IT" sz="2000" dirty="0" smtClean="0"/>
              <a:t>Le riunioni delle Assemblee di Zona sono comunque sempre apert</a:t>
            </a:r>
            <a:r>
              <a:rPr lang="it-IT" sz="2000" dirty="0"/>
              <a:t>e</a:t>
            </a:r>
            <a:r>
              <a:rPr lang="it-IT" sz="2000" dirty="0" smtClean="0"/>
              <a:t> a tutti i cittadini interessati.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it-IT" dirty="0" smtClean="0"/>
              <a:t>Adesione per autocertificazione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it-IT" dirty="0" smtClean="0"/>
              <a:t>Valide con la partecipazione di almeno 25 cittadini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it-IT" dirty="0" smtClean="0"/>
              <a:t>Decisioni a maggioranza semplice con scrutinio palese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6 – CARATTERISTICHE GENERALI</a:t>
            </a:r>
          </a:p>
        </p:txBody>
      </p:sp>
      <p:sp>
        <p:nvSpPr>
          <p:cNvPr id="5" name="Segnaposto testo 3"/>
          <p:cNvSpPr txBox="1">
            <a:spLocks/>
          </p:cNvSpPr>
          <p:nvPr/>
        </p:nvSpPr>
        <p:spPr>
          <a:xfrm>
            <a:off x="498518" y="1572127"/>
            <a:ext cx="7558960" cy="46429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800" u="sng" dirty="0"/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8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dirty="0"/>
              <a:t>Ogni Assemblea di </a:t>
            </a:r>
            <a:r>
              <a:rPr lang="it-IT" dirty="0" smtClean="0"/>
              <a:t>Quartiere rappresenta una </a:t>
            </a:r>
            <a:r>
              <a:rPr lang="it-IT" b="1" dirty="0" smtClean="0"/>
              <a:t>zona omogenea </a:t>
            </a:r>
            <a:r>
              <a:rPr lang="it-IT" b="1" dirty="0"/>
              <a:t>della </a:t>
            </a:r>
            <a:r>
              <a:rPr lang="it-IT" b="1" dirty="0" smtClean="0"/>
              <a:t>città. </a:t>
            </a:r>
            <a:r>
              <a:rPr lang="it-IT" dirty="0" smtClean="0"/>
              <a:t>La </a:t>
            </a:r>
            <a:r>
              <a:rPr lang="it-IT" dirty="0"/>
              <a:t>suddivisione in zone tiene conto:</a:t>
            </a:r>
          </a:p>
          <a:p>
            <a:pPr marL="457200" lvl="0" indent="-457200">
              <a:buFont typeface="+mj-lt"/>
              <a:buAutoNum type="alphaLcParenR"/>
            </a:pPr>
            <a:r>
              <a:rPr lang="it-IT" dirty="0"/>
              <a:t>della precedente suddivisione in Circoscrizioni del Decentramento, che rappresenta un dato storico consolidato nella memoria collettiva</a:t>
            </a:r>
          </a:p>
          <a:p>
            <a:pPr marL="457200" lvl="0" indent="-457200">
              <a:buFont typeface="+mj-lt"/>
              <a:buAutoNum type="alphaLcParenR"/>
            </a:pPr>
            <a:r>
              <a:rPr lang="it-IT" dirty="0"/>
              <a:t>della morfologia del territorio cittadino</a:t>
            </a:r>
          </a:p>
          <a:p>
            <a:pPr marL="457200" lvl="0" indent="-457200">
              <a:buFont typeface="+mj-lt"/>
              <a:buAutoNum type="alphaLcParenR"/>
            </a:pPr>
            <a:r>
              <a:rPr lang="it-IT" dirty="0"/>
              <a:t>delle problematiche specifiche che caratterizzano i quartieri.</a:t>
            </a:r>
          </a:p>
          <a:p>
            <a:pPr marL="342900" lvl="0" indent="-342900" algn="just">
              <a:buFont typeface="+mj-lt"/>
              <a:buAutoNum type="arabicPeriod"/>
            </a:pPr>
            <a:endParaRPr lang="it-IT" dirty="0"/>
          </a:p>
        </p:txBody>
      </p:sp>
      <p:sp>
        <p:nvSpPr>
          <p:cNvPr id="17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7 – CONFINI </a:t>
            </a:r>
            <a:r>
              <a:rPr lang="it-IT" dirty="0" smtClean="0"/>
              <a:t>GEOGRAFICI</a:t>
            </a:r>
            <a:endParaRPr lang="it-IT" dirty="0"/>
          </a:p>
        </p:txBody>
      </p:sp>
      <p:pic>
        <p:nvPicPr>
          <p:cNvPr id="7" name="Picture 3" descr="C:\Users\pr1\Desktop\logocomunetes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1\Desktop\logocomun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4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5" y="1981200"/>
            <a:ext cx="4153766" cy="4144963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 startAt="2"/>
            </a:pPr>
            <a:r>
              <a:rPr lang="it-IT" dirty="0" smtClean="0"/>
              <a:t>Le </a:t>
            </a:r>
            <a:r>
              <a:rPr lang="it-IT" dirty="0"/>
              <a:t>zone individuate </a:t>
            </a:r>
            <a:r>
              <a:rPr lang="it-IT" dirty="0" smtClean="0"/>
              <a:t>sono:</a:t>
            </a:r>
            <a:endParaRPr lang="it-IT" sz="1600" dirty="0"/>
          </a:p>
          <a:p>
            <a:pPr lvl="1">
              <a:buFont typeface="Wingdings" charset="2"/>
              <a:buChar char="§"/>
            </a:pPr>
            <a:r>
              <a:rPr lang="it-IT" sz="1600" dirty="0" smtClean="0"/>
              <a:t>ALBATE  MUGGIO’ TRECALLO </a:t>
            </a:r>
            <a:endParaRPr lang="it-IT" sz="1600" dirty="0"/>
          </a:p>
          <a:p>
            <a:pPr lvl="1">
              <a:buFont typeface="Wingdings" charset="2"/>
              <a:buChar char="§"/>
            </a:pPr>
            <a:r>
              <a:rPr lang="it-IT" sz="1600" dirty="0"/>
              <a:t>LORA</a:t>
            </a:r>
          </a:p>
          <a:p>
            <a:pPr lvl="1">
              <a:buFont typeface="Wingdings" charset="2"/>
              <a:buChar char="§"/>
            </a:pPr>
            <a:r>
              <a:rPr lang="it-IT" sz="1600" dirty="0" smtClean="0"/>
              <a:t>COMO SUD </a:t>
            </a:r>
            <a:r>
              <a:rPr lang="it-IT" sz="1600" dirty="0"/>
              <a:t>(Camerlata, Breccia, Rebbio, Prestino)</a:t>
            </a:r>
          </a:p>
          <a:p>
            <a:pPr lvl="1">
              <a:buFont typeface="Wingdings" charset="2"/>
              <a:buChar char="§"/>
            </a:pPr>
            <a:r>
              <a:rPr lang="it-IT" sz="1600" dirty="0"/>
              <a:t>CAMNAGO VOLTA</a:t>
            </a:r>
          </a:p>
          <a:p>
            <a:pPr lvl="1">
              <a:buFont typeface="Wingdings" charset="2"/>
              <a:buChar char="§"/>
            </a:pPr>
            <a:r>
              <a:rPr lang="it-IT" sz="1600" dirty="0"/>
              <a:t>COMO BORGHI e SAN MARTINO</a:t>
            </a:r>
          </a:p>
          <a:p>
            <a:pPr lvl="1">
              <a:buFont typeface="Wingdings" charset="2"/>
              <a:buChar char="§"/>
            </a:pPr>
            <a:r>
              <a:rPr lang="it-IT" sz="1600" dirty="0"/>
              <a:t>CITTA’ MURATA e LAGO</a:t>
            </a:r>
          </a:p>
          <a:p>
            <a:pPr lvl="1">
              <a:buFont typeface="Wingdings" charset="2"/>
              <a:buChar char="§"/>
            </a:pPr>
            <a:r>
              <a:rPr lang="it-IT" sz="1600" dirty="0" smtClean="0"/>
              <a:t>COMO NORD (Monte </a:t>
            </a:r>
            <a:r>
              <a:rPr lang="it-IT" sz="1600" dirty="0" err="1"/>
              <a:t>Olimpino</a:t>
            </a:r>
            <a:r>
              <a:rPr lang="it-IT" sz="1600" dirty="0"/>
              <a:t>, Ponte Chiasso, Sagnino, Tavernola)</a:t>
            </a:r>
          </a:p>
          <a:p>
            <a:pPr lvl="1">
              <a:buFont typeface="Wingdings" charset="2"/>
              <a:buChar char="§"/>
            </a:pPr>
            <a:r>
              <a:rPr lang="it-IT" sz="1600" dirty="0"/>
              <a:t>GARZOLA e </a:t>
            </a:r>
            <a:r>
              <a:rPr lang="it-IT" sz="1600" dirty="0" smtClean="0"/>
              <a:t>CIVIGLIO</a:t>
            </a:r>
            <a:endParaRPr lang="it-IT" sz="1600" dirty="0"/>
          </a:p>
        </p:txBody>
      </p:sp>
      <p:sp>
        <p:nvSpPr>
          <p:cNvPr id="11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7 – CONFINI </a:t>
            </a:r>
            <a:r>
              <a:rPr lang="it-IT" dirty="0" smtClean="0"/>
              <a:t>GEOGRAFICI</a:t>
            </a:r>
            <a:endParaRPr lang="it-IT" dirty="0"/>
          </a:p>
        </p:txBody>
      </p:sp>
      <p:pic>
        <p:nvPicPr>
          <p:cNvPr id="5" name="Segnaposto contenuto 4" descr="C:\ACTIVE\POLIS\Consiglio\CommissionePartecipazione\Materiali\Mappa\mappa_quartieri.jpg"/>
          <p:cNvPicPr>
            <a:picLocks noGrp="1"/>
          </p:cNvPicPr>
          <p:nvPr>
            <p:ph sz="half" idx="4294967295"/>
          </p:nvPr>
        </p:nvPicPr>
        <p:blipFill>
          <a:blip r:embed="rId3" cstate="print"/>
          <a:srcRect t="777" b="777"/>
          <a:stretch>
            <a:fillRect/>
          </a:stretch>
        </p:blipFill>
        <p:spPr bwMode="auto">
          <a:xfrm>
            <a:off x="5486400" y="2000250"/>
            <a:ext cx="3657600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pr1\Desktop\logocomune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4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it-IT" dirty="0" smtClean="0"/>
              <a:t>Firme autenticate necessarie: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it-IT" dirty="0" smtClean="0"/>
              <a:t>50  per le zone con meno di 5000 abitanti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it-IT" dirty="0" smtClean="0"/>
              <a:t>200 per le zone con più di 5000 abitanti</a:t>
            </a:r>
          </a:p>
          <a:p>
            <a:pPr marL="285750" lvl="2" indent="-285750" algn="just">
              <a:buFont typeface="Wingdings" panose="05000000000000000000" pitchFamily="2" charset="2"/>
              <a:buChar char="Ø"/>
            </a:pPr>
            <a:r>
              <a:rPr lang="it-IT" dirty="0" smtClean="0"/>
              <a:t>I proponenti informano dell’avvio della raccolta firme</a:t>
            </a:r>
          </a:p>
          <a:p>
            <a:pPr marL="285750" lvl="2" indent="-285750" algn="just">
              <a:buFont typeface="Wingdings" panose="05000000000000000000" pitchFamily="2" charset="2"/>
              <a:buChar char="Ø"/>
            </a:pPr>
            <a:r>
              <a:rPr lang="it-IT" dirty="0" smtClean="0"/>
              <a:t>L’Amministrazione mette a disposizione il Centro Civico di riferimento e l’URP della sede centrale per la raccolta firme</a:t>
            </a:r>
          </a:p>
          <a:p>
            <a:pPr marL="285750" lvl="2" indent="-285750" algn="just">
              <a:buFont typeface="Wingdings" panose="05000000000000000000" pitchFamily="2" charset="2"/>
              <a:buChar char="Ø"/>
            </a:pPr>
            <a:r>
              <a:rPr lang="it-IT" dirty="0" smtClean="0"/>
              <a:t>L’Amministrazione pubblicizza l’avvio delle procedure di raccolta firme</a:t>
            </a:r>
          </a:p>
          <a:p>
            <a:pPr marL="285750" lvl="2" indent="-285750" algn="just">
              <a:buFont typeface="Wingdings" panose="05000000000000000000" pitchFamily="2" charset="2"/>
              <a:buChar char="Ø"/>
            </a:pPr>
            <a:r>
              <a:rPr lang="it-IT" dirty="0" smtClean="0"/>
              <a:t>Prima convocazione entro 60 giorni dal deposito delle firme</a:t>
            </a:r>
          </a:p>
          <a:p>
            <a:pPr marL="285750" lvl="2" indent="-285750" algn="just">
              <a:buFont typeface="Wingdings" panose="05000000000000000000" pitchFamily="2" charset="2"/>
              <a:buChar char="Ø"/>
            </a:pPr>
            <a:r>
              <a:rPr lang="it-IT" dirty="0" smtClean="0"/>
              <a:t>Primo adempimento: nomina del coordinamento</a:t>
            </a:r>
          </a:p>
          <a:p>
            <a:pPr marL="285750" lvl="2" indent="-285750" algn="just">
              <a:buFont typeface="Wingdings" panose="05000000000000000000" pitchFamily="2" charset="2"/>
              <a:buChar char="Ø"/>
            </a:pPr>
            <a:r>
              <a:rPr lang="it-IT" dirty="0" smtClean="0"/>
              <a:t>Successiva convocazione entro 30 giorni dalla nomina del Coordinamento</a:t>
            </a:r>
          </a:p>
          <a:p>
            <a:pPr marL="285750" lvl="2" indent="-285750" algn="just">
              <a:buFont typeface="Wingdings" panose="05000000000000000000" pitchFamily="2" charset="2"/>
              <a:buChar char="Ø"/>
            </a:pPr>
            <a:r>
              <a:rPr lang="it-IT" dirty="0" smtClean="0"/>
              <a:t>Comma 4 – Ipotesi di decadenza</a:t>
            </a:r>
            <a:endParaRPr lang="it-IT" dirty="0"/>
          </a:p>
          <a:p>
            <a:pPr marL="457200" lvl="0" indent="-457200" algn="just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8 – COSTITUZIONE</a:t>
            </a:r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1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it-IT" sz="3200" dirty="0"/>
              <a:t>Le Assemblee di </a:t>
            </a:r>
            <a:r>
              <a:rPr lang="it-IT" sz="3200" dirty="0" smtClean="0"/>
              <a:t>Zona </a:t>
            </a:r>
            <a:r>
              <a:rPr lang="it-IT" sz="3200" dirty="0"/>
              <a:t>hanno </a:t>
            </a:r>
            <a:r>
              <a:rPr lang="it-IT" sz="3200" b="1" dirty="0"/>
              <a:t>funzioni propositive e consultive</a:t>
            </a:r>
            <a:r>
              <a:rPr lang="it-IT" sz="3200" dirty="0"/>
              <a:t> relativamente alle </a:t>
            </a:r>
            <a:r>
              <a:rPr lang="it-IT" sz="3200" b="1" dirty="0"/>
              <a:t>tematiche di rilevanza collettiva e di competenza del proprio territorio</a:t>
            </a:r>
            <a:r>
              <a:rPr lang="it-IT" sz="3200" dirty="0" smtClean="0"/>
              <a:t>.</a:t>
            </a:r>
            <a:endParaRPr lang="it-IT" sz="28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9 </a:t>
            </a:r>
            <a:r>
              <a:rPr lang="it-IT" dirty="0" smtClean="0"/>
              <a:t> comma 1 – </a:t>
            </a:r>
            <a:r>
              <a:rPr lang="it-IT" dirty="0"/>
              <a:t>FUNZIONI</a:t>
            </a:r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6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Figura a mano libera 2"/>
          <p:cNvSpPr/>
          <p:nvPr/>
        </p:nvSpPr>
        <p:spPr>
          <a:xfrm>
            <a:off x="1350028" y="2566747"/>
            <a:ext cx="3019368" cy="3019357"/>
          </a:xfrm>
          <a:custGeom>
            <a:avLst/>
            <a:gdLst>
              <a:gd name="connsiteX0" fmla="*/ 0 w 3019368"/>
              <a:gd name="connsiteY0" fmla="*/ 1509679 h 3019357"/>
              <a:gd name="connsiteX1" fmla="*/ 1509684 w 3019368"/>
              <a:gd name="connsiteY1" fmla="*/ 0 h 3019357"/>
              <a:gd name="connsiteX2" fmla="*/ 3019368 w 3019368"/>
              <a:gd name="connsiteY2" fmla="*/ 1509679 h 3019357"/>
              <a:gd name="connsiteX3" fmla="*/ 1509684 w 3019368"/>
              <a:gd name="connsiteY3" fmla="*/ 3019358 h 3019357"/>
              <a:gd name="connsiteX4" fmla="*/ 0 w 3019368"/>
              <a:gd name="connsiteY4" fmla="*/ 1509679 h 3019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9368" h="3019357">
                <a:moveTo>
                  <a:pt x="0" y="1509679"/>
                </a:moveTo>
                <a:cubicBezTo>
                  <a:pt x="0" y="675906"/>
                  <a:pt x="675909" y="0"/>
                  <a:pt x="1509684" y="0"/>
                </a:cubicBezTo>
                <a:cubicBezTo>
                  <a:pt x="2343459" y="0"/>
                  <a:pt x="3019368" y="675906"/>
                  <a:pt x="3019368" y="1509679"/>
                </a:cubicBezTo>
                <a:cubicBezTo>
                  <a:pt x="3019368" y="2343452"/>
                  <a:pt x="2343459" y="3019358"/>
                  <a:pt x="1509684" y="3019358"/>
                </a:cubicBezTo>
                <a:cubicBezTo>
                  <a:pt x="675909" y="3019358"/>
                  <a:pt x="0" y="2343452"/>
                  <a:pt x="0" y="1509679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77736" tIns="477735" rIns="477736" bIns="477735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800" b="1" kern="1200" dirty="0" smtClean="0"/>
              <a:t>Funzioni</a:t>
            </a:r>
            <a:endParaRPr lang="it-IT" sz="3100" kern="1200" dirty="0"/>
          </a:p>
        </p:txBody>
      </p:sp>
      <p:sp>
        <p:nvSpPr>
          <p:cNvPr id="13" name="Figura a mano libera 12"/>
          <p:cNvSpPr/>
          <p:nvPr/>
        </p:nvSpPr>
        <p:spPr>
          <a:xfrm>
            <a:off x="2027115" y="1563147"/>
            <a:ext cx="1665194" cy="1665194"/>
          </a:xfrm>
          <a:custGeom>
            <a:avLst/>
            <a:gdLst>
              <a:gd name="connsiteX0" fmla="*/ 0 w 1665194"/>
              <a:gd name="connsiteY0" fmla="*/ 832597 h 1665194"/>
              <a:gd name="connsiteX1" fmla="*/ 832597 w 1665194"/>
              <a:gd name="connsiteY1" fmla="*/ 0 h 1665194"/>
              <a:gd name="connsiteX2" fmla="*/ 1665194 w 1665194"/>
              <a:gd name="connsiteY2" fmla="*/ 832597 h 1665194"/>
              <a:gd name="connsiteX3" fmla="*/ 832597 w 1665194"/>
              <a:gd name="connsiteY3" fmla="*/ 1665194 h 1665194"/>
              <a:gd name="connsiteX4" fmla="*/ 0 w 1665194"/>
              <a:gd name="connsiteY4" fmla="*/ 832597 h 1665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5194" h="1665194">
                <a:moveTo>
                  <a:pt x="0" y="832597"/>
                </a:moveTo>
                <a:cubicBezTo>
                  <a:pt x="0" y="372766"/>
                  <a:pt x="372766" y="0"/>
                  <a:pt x="832597" y="0"/>
                </a:cubicBezTo>
                <a:cubicBezTo>
                  <a:pt x="1292428" y="0"/>
                  <a:pt x="1665194" y="372766"/>
                  <a:pt x="1665194" y="832597"/>
                </a:cubicBezTo>
                <a:cubicBezTo>
                  <a:pt x="1665194" y="1292428"/>
                  <a:pt x="1292428" y="1665194"/>
                  <a:pt x="832597" y="1665194"/>
                </a:cubicBezTo>
                <a:cubicBezTo>
                  <a:pt x="372766" y="1665194"/>
                  <a:pt x="0" y="1292428"/>
                  <a:pt x="0" y="83259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7832" tIns="257832" rIns="257832" bIns="2578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b="1" kern="1200" dirty="0" smtClean="0"/>
              <a:t>Comunicazione</a:t>
            </a:r>
            <a:endParaRPr lang="it-IT" sz="900" kern="1200" dirty="0"/>
          </a:p>
        </p:txBody>
      </p:sp>
      <p:sp>
        <p:nvSpPr>
          <p:cNvPr id="15" name="Figura a mano libera 14"/>
          <p:cNvSpPr/>
          <p:nvPr/>
        </p:nvSpPr>
        <p:spPr>
          <a:xfrm>
            <a:off x="3625539" y="2724469"/>
            <a:ext cx="1665194" cy="1665194"/>
          </a:xfrm>
          <a:custGeom>
            <a:avLst/>
            <a:gdLst>
              <a:gd name="connsiteX0" fmla="*/ 0 w 1665194"/>
              <a:gd name="connsiteY0" fmla="*/ 832597 h 1665194"/>
              <a:gd name="connsiteX1" fmla="*/ 832597 w 1665194"/>
              <a:gd name="connsiteY1" fmla="*/ 0 h 1665194"/>
              <a:gd name="connsiteX2" fmla="*/ 1665194 w 1665194"/>
              <a:gd name="connsiteY2" fmla="*/ 832597 h 1665194"/>
              <a:gd name="connsiteX3" fmla="*/ 832597 w 1665194"/>
              <a:gd name="connsiteY3" fmla="*/ 1665194 h 1665194"/>
              <a:gd name="connsiteX4" fmla="*/ 0 w 1665194"/>
              <a:gd name="connsiteY4" fmla="*/ 832597 h 1665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5194" h="1665194">
                <a:moveTo>
                  <a:pt x="0" y="832597"/>
                </a:moveTo>
                <a:cubicBezTo>
                  <a:pt x="0" y="372766"/>
                  <a:pt x="372766" y="0"/>
                  <a:pt x="832597" y="0"/>
                </a:cubicBezTo>
                <a:cubicBezTo>
                  <a:pt x="1292428" y="0"/>
                  <a:pt x="1665194" y="372766"/>
                  <a:pt x="1665194" y="832597"/>
                </a:cubicBezTo>
                <a:cubicBezTo>
                  <a:pt x="1665194" y="1292428"/>
                  <a:pt x="1292428" y="1665194"/>
                  <a:pt x="832597" y="1665194"/>
                </a:cubicBezTo>
                <a:cubicBezTo>
                  <a:pt x="372766" y="1665194"/>
                  <a:pt x="0" y="1292428"/>
                  <a:pt x="0" y="83259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102" tIns="259102" rIns="259102" bIns="25910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kern="1200" dirty="0" smtClean="0"/>
              <a:t>Ascolto</a:t>
            </a:r>
            <a:endParaRPr lang="it-IT" sz="1200" kern="1200" dirty="0"/>
          </a:p>
        </p:txBody>
      </p:sp>
      <p:sp>
        <p:nvSpPr>
          <p:cNvPr id="17" name="Figura a mano libera 16"/>
          <p:cNvSpPr/>
          <p:nvPr/>
        </p:nvSpPr>
        <p:spPr>
          <a:xfrm>
            <a:off x="3014995" y="4603529"/>
            <a:ext cx="1665194" cy="1665194"/>
          </a:xfrm>
          <a:custGeom>
            <a:avLst/>
            <a:gdLst>
              <a:gd name="connsiteX0" fmla="*/ 0 w 1665194"/>
              <a:gd name="connsiteY0" fmla="*/ 832597 h 1665194"/>
              <a:gd name="connsiteX1" fmla="*/ 832597 w 1665194"/>
              <a:gd name="connsiteY1" fmla="*/ 0 h 1665194"/>
              <a:gd name="connsiteX2" fmla="*/ 1665194 w 1665194"/>
              <a:gd name="connsiteY2" fmla="*/ 832597 h 1665194"/>
              <a:gd name="connsiteX3" fmla="*/ 832597 w 1665194"/>
              <a:gd name="connsiteY3" fmla="*/ 1665194 h 1665194"/>
              <a:gd name="connsiteX4" fmla="*/ 0 w 1665194"/>
              <a:gd name="connsiteY4" fmla="*/ 832597 h 1665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5194" h="1665194">
                <a:moveTo>
                  <a:pt x="0" y="832597"/>
                </a:moveTo>
                <a:cubicBezTo>
                  <a:pt x="0" y="372766"/>
                  <a:pt x="372766" y="0"/>
                  <a:pt x="832597" y="0"/>
                </a:cubicBezTo>
                <a:cubicBezTo>
                  <a:pt x="1292428" y="0"/>
                  <a:pt x="1665194" y="372766"/>
                  <a:pt x="1665194" y="832597"/>
                </a:cubicBezTo>
                <a:cubicBezTo>
                  <a:pt x="1665194" y="1292428"/>
                  <a:pt x="1292428" y="1665194"/>
                  <a:pt x="832597" y="1665194"/>
                </a:cubicBezTo>
                <a:cubicBezTo>
                  <a:pt x="372766" y="1665194"/>
                  <a:pt x="0" y="1292428"/>
                  <a:pt x="0" y="83259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102" tIns="259102" rIns="259102" bIns="25910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kern="1200" dirty="0" smtClean="0"/>
              <a:t>Proposizione</a:t>
            </a:r>
            <a:endParaRPr lang="it-IT" sz="1200" kern="1200" dirty="0"/>
          </a:p>
        </p:txBody>
      </p:sp>
      <p:sp>
        <p:nvSpPr>
          <p:cNvPr id="19" name="Figura a mano libera 18"/>
          <p:cNvSpPr/>
          <p:nvPr/>
        </p:nvSpPr>
        <p:spPr>
          <a:xfrm>
            <a:off x="1039234" y="4603529"/>
            <a:ext cx="1665194" cy="1665194"/>
          </a:xfrm>
          <a:custGeom>
            <a:avLst/>
            <a:gdLst>
              <a:gd name="connsiteX0" fmla="*/ 0 w 1665194"/>
              <a:gd name="connsiteY0" fmla="*/ 832597 h 1665194"/>
              <a:gd name="connsiteX1" fmla="*/ 832597 w 1665194"/>
              <a:gd name="connsiteY1" fmla="*/ 0 h 1665194"/>
              <a:gd name="connsiteX2" fmla="*/ 1665194 w 1665194"/>
              <a:gd name="connsiteY2" fmla="*/ 832597 h 1665194"/>
              <a:gd name="connsiteX3" fmla="*/ 832597 w 1665194"/>
              <a:gd name="connsiteY3" fmla="*/ 1665194 h 1665194"/>
              <a:gd name="connsiteX4" fmla="*/ 0 w 1665194"/>
              <a:gd name="connsiteY4" fmla="*/ 832597 h 1665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5194" h="1665194">
                <a:moveTo>
                  <a:pt x="0" y="832597"/>
                </a:moveTo>
                <a:cubicBezTo>
                  <a:pt x="0" y="372766"/>
                  <a:pt x="372766" y="0"/>
                  <a:pt x="832597" y="0"/>
                </a:cubicBezTo>
                <a:cubicBezTo>
                  <a:pt x="1292428" y="0"/>
                  <a:pt x="1665194" y="372766"/>
                  <a:pt x="1665194" y="832597"/>
                </a:cubicBezTo>
                <a:cubicBezTo>
                  <a:pt x="1665194" y="1292428"/>
                  <a:pt x="1292428" y="1665194"/>
                  <a:pt x="832597" y="1665194"/>
                </a:cubicBezTo>
                <a:cubicBezTo>
                  <a:pt x="372766" y="1665194"/>
                  <a:pt x="0" y="1292428"/>
                  <a:pt x="0" y="83259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102" tIns="259102" rIns="259102" bIns="25910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kern="1200" dirty="0" smtClean="0"/>
              <a:t>Consultazione</a:t>
            </a:r>
            <a:endParaRPr lang="it-IT" sz="1200" kern="1200" dirty="0"/>
          </a:p>
        </p:txBody>
      </p:sp>
      <p:sp>
        <p:nvSpPr>
          <p:cNvPr id="21" name="Figura a mano libera 20"/>
          <p:cNvSpPr/>
          <p:nvPr/>
        </p:nvSpPr>
        <p:spPr>
          <a:xfrm>
            <a:off x="428691" y="2724469"/>
            <a:ext cx="1665194" cy="1665194"/>
          </a:xfrm>
          <a:custGeom>
            <a:avLst/>
            <a:gdLst>
              <a:gd name="connsiteX0" fmla="*/ 0 w 1665194"/>
              <a:gd name="connsiteY0" fmla="*/ 832597 h 1665194"/>
              <a:gd name="connsiteX1" fmla="*/ 832597 w 1665194"/>
              <a:gd name="connsiteY1" fmla="*/ 0 h 1665194"/>
              <a:gd name="connsiteX2" fmla="*/ 1665194 w 1665194"/>
              <a:gd name="connsiteY2" fmla="*/ 832597 h 1665194"/>
              <a:gd name="connsiteX3" fmla="*/ 832597 w 1665194"/>
              <a:gd name="connsiteY3" fmla="*/ 1665194 h 1665194"/>
              <a:gd name="connsiteX4" fmla="*/ 0 w 1665194"/>
              <a:gd name="connsiteY4" fmla="*/ 832597 h 1665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5194" h="1665194">
                <a:moveTo>
                  <a:pt x="0" y="832597"/>
                </a:moveTo>
                <a:cubicBezTo>
                  <a:pt x="0" y="372766"/>
                  <a:pt x="372766" y="0"/>
                  <a:pt x="832597" y="0"/>
                </a:cubicBezTo>
                <a:cubicBezTo>
                  <a:pt x="1292428" y="0"/>
                  <a:pt x="1665194" y="372766"/>
                  <a:pt x="1665194" y="832597"/>
                </a:cubicBezTo>
                <a:cubicBezTo>
                  <a:pt x="1665194" y="1292428"/>
                  <a:pt x="1292428" y="1665194"/>
                  <a:pt x="832597" y="1665194"/>
                </a:cubicBezTo>
                <a:cubicBezTo>
                  <a:pt x="372766" y="1665194"/>
                  <a:pt x="0" y="1292428"/>
                  <a:pt x="0" y="83259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102" tIns="259102" rIns="259102" bIns="25910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kern="1200" dirty="0" smtClean="0"/>
              <a:t>Promozione della partecipazione</a:t>
            </a:r>
            <a:endParaRPr lang="it-IT" sz="1200" kern="1200" dirty="0"/>
          </a:p>
        </p:txBody>
      </p:sp>
      <p:sp>
        <p:nvSpPr>
          <p:cNvPr id="9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9 </a:t>
            </a:r>
            <a:r>
              <a:rPr lang="it-IT" dirty="0" smtClean="0"/>
              <a:t> comma 2– </a:t>
            </a:r>
            <a:r>
              <a:rPr lang="it-IT" dirty="0"/>
              <a:t>FUNZIONI</a:t>
            </a:r>
          </a:p>
        </p:txBody>
      </p:sp>
      <p:pic>
        <p:nvPicPr>
          <p:cNvPr id="10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egnaposto contenuto 2"/>
          <p:cNvSpPr txBox="1">
            <a:spLocks/>
          </p:cNvSpPr>
          <p:nvPr/>
        </p:nvSpPr>
        <p:spPr>
          <a:xfrm>
            <a:off x="5250426" y="1981200"/>
            <a:ext cx="3274141" cy="4314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buNone/>
            </a:pPr>
            <a:r>
              <a:rPr lang="it-IT" b="1" dirty="0" smtClean="0"/>
              <a:t>Comunicazione</a:t>
            </a:r>
            <a:r>
              <a:rPr lang="it-IT" dirty="0" smtClean="0"/>
              <a:t>: informano e approfondiscono su provvedimenti rilevanti dell’amministrazione comunale (es. bilancio, PGT, </a:t>
            </a:r>
            <a:r>
              <a:rPr lang="it-IT" dirty="0" err="1" smtClean="0"/>
              <a:t>ecc</a:t>
            </a:r>
            <a:r>
              <a:rPr lang="it-IT" dirty="0" smtClean="0"/>
              <a:t>);</a:t>
            </a:r>
            <a:endParaRPr lang="it-IT" sz="1600" dirty="0" smtClean="0"/>
          </a:p>
          <a:p>
            <a:pPr marL="0" lvl="2" indent="0">
              <a:buNone/>
            </a:pPr>
            <a:r>
              <a:rPr lang="it-IT" b="1" dirty="0" smtClean="0"/>
              <a:t>Ascolto</a:t>
            </a:r>
            <a:r>
              <a:rPr lang="it-IT" dirty="0" smtClean="0"/>
              <a:t>: raccolgono bisogni e istanze del territorio, favorendo l’interlocuzione con l’amministrazione e la costruzione di proposte;</a:t>
            </a:r>
            <a:endParaRPr lang="it-IT" sz="1600" dirty="0" smtClean="0"/>
          </a:p>
          <a:p>
            <a:pPr marL="0" lvl="2" indent="0">
              <a:buNone/>
            </a:pPr>
            <a:r>
              <a:rPr lang="it-IT" b="1" dirty="0" smtClean="0"/>
              <a:t>Proposizione</a:t>
            </a:r>
            <a:r>
              <a:rPr lang="it-IT" dirty="0" smtClean="0"/>
              <a:t>: formulano proposte in merito ad argomenti che riguardano il quartiere;</a:t>
            </a:r>
            <a:endParaRPr lang="it-IT" sz="1600" dirty="0" smtClean="0"/>
          </a:p>
          <a:p>
            <a:pPr marL="0" lvl="2" indent="0">
              <a:buNone/>
            </a:pPr>
            <a:r>
              <a:rPr lang="it-IT" b="1" dirty="0" smtClean="0"/>
              <a:t>Consultazione</a:t>
            </a:r>
            <a:r>
              <a:rPr lang="it-IT" dirty="0" smtClean="0"/>
              <a:t>: Elaborano, anche su richiesta degli organi dell’Amm.ne Comunale, pareri su questioni d’interesse del quartiere;</a:t>
            </a:r>
            <a:endParaRPr lang="it-IT" sz="1600" dirty="0" smtClean="0"/>
          </a:p>
          <a:p>
            <a:pPr marL="0" lvl="2" indent="0">
              <a:buNone/>
            </a:pPr>
            <a:r>
              <a:rPr lang="it-IT" b="1" dirty="0" smtClean="0"/>
              <a:t>Promozione della partecipazione</a:t>
            </a:r>
            <a:r>
              <a:rPr lang="it-IT" dirty="0" smtClean="0"/>
              <a:t>: propongono e stimolano la vita sociale e culturale del quartiere con iniziative, incontri, approfondimenti, eventi.</a:t>
            </a:r>
            <a:endParaRPr lang="it-IT" sz="1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8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 fontScale="92500"/>
          </a:bodyPr>
          <a:lstStyle/>
          <a:p>
            <a:pPr marL="447675" lvl="3" indent="-447675">
              <a:buFont typeface="Wingdings" panose="05000000000000000000" pitchFamily="2" charset="2"/>
              <a:buChar char="Ø"/>
            </a:pPr>
            <a:r>
              <a:rPr lang="it-IT" sz="2200" dirty="0" smtClean="0"/>
              <a:t>Esprimono</a:t>
            </a:r>
            <a:r>
              <a:rPr lang="it-IT" sz="2200" b="1" dirty="0" smtClean="0"/>
              <a:t> pareri </a:t>
            </a:r>
            <a:r>
              <a:rPr lang="it-IT" sz="2200" b="1" dirty="0"/>
              <a:t>non vincolanti</a:t>
            </a:r>
            <a:r>
              <a:rPr lang="it-IT" sz="2200" dirty="0"/>
              <a:t> </a:t>
            </a:r>
            <a:r>
              <a:rPr lang="it-IT" sz="2200" dirty="0" smtClean="0"/>
              <a:t> </a:t>
            </a:r>
          </a:p>
          <a:p>
            <a:pPr marL="447675" lvl="3" indent="-447675">
              <a:buFont typeface="Wingdings" panose="05000000000000000000" pitchFamily="2" charset="2"/>
              <a:buChar char="Ø"/>
            </a:pPr>
            <a:r>
              <a:rPr lang="it-IT" sz="2200" dirty="0"/>
              <a:t>P</a:t>
            </a:r>
            <a:r>
              <a:rPr lang="it-IT" sz="2200" dirty="0" smtClean="0"/>
              <a:t>redispongono </a:t>
            </a:r>
            <a:r>
              <a:rPr lang="it-IT" sz="2200" b="1" dirty="0"/>
              <a:t>relazioni e </a:t>
            </a:r>
            <a:r>
              <a:rPr lang="it-IT" sz="2200" b="1" dirty="0" smtClean="0"/>
              <a:t>richieste (quesiti)</a:t>
            </a:r>
            <a:r>
              <a:rPr lang="it-IT" sz="2200" dirty="0" smtClean="0"/>
              <a:t> </a:t>
            </a:r>
            <a:r>
              <a:rPr lang="it-IT" sz="2200" dirty="0"/>
              <a:t>all'Amministrazione comunale</a:t>
            </a:r>
            <a:r>
              <a:rPr lang="it-IT" sz="2200" dirty="0" smtClean="0"/>
              <a:t>.</a:t>
            </a:r>
          </a:p>
          <a:p>
            <a:pPr marL="342900" lvl="3" indent="-342900">
              <a:buFont typeface="Wingdings" panose="05000000000000000000" pitchFamily="2" charset="2"/>
              <a:buChar char="Ø"/>
            </a:pPr>
            <a:r>
              <a:rPr lang="it-IT" sz="2200" dirty="0" smtClean="0"/>
              <a:t>Obbligo di risposta reciproco tra A.C. e Assemblea</a:t>
            </a:r>
            <a:endParaRPr lang="it-IT" sz="2200" dirty="0"/>
          </a:p>
          <a:p>
            <a:pPr lvl="4"/>
            <a:r>
              <a:rPr lang="it-IT" sz="2200" dirty="0" smtClean="0"/>
              <a:t>entro </a:t>
            </a:r>
            <a:r>
              <a:rPr lang="it-IT" sz="2200" dirty="0"/>
              <a:t>60 giorni, in generale</a:t>
            </a:r>
          </a:p>
          <a:p>
            <a:pPr lvl="4"/>
            <a:r>
              <a:rPr lang="it-IT" sz="2200" dirty="0"/>
              <a:t>entro l’approvazione del </a:t>
            </a:r>
            <a:r>
              <a:rPr lang="it-IT" sz="2200" b="1" dirty="0"/>
              <a:t>bilancio preventivo, </a:t>
            </a:r>
            <a:r>
              <a:rPr lang="it-IT" sz="2200" dirty="0"/>
              <a:t>per richieste che riguardano il bilancio comunale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/>
              <a:t>Obbligo </a:t>
            </a:r>
            <a:r>
              <a:rPr lang="it-IT" sz="2400" dirty="0"/>
              <a:t>di informazione e trasparenza in relazione all’andamento dei </a:t>
            </a:r>
            <a:r>
              <a:rPr lang="it-IT" sz="2400" dirty="0" smtClean="0"/>
              <a:t>lavori……. </a:t>
            </a:r>
            <a:r>
              <a:rPr lang="it-IT" sz="2400" dirty="0"/>
              <a:t>mediante i canali messi a disposizione dell’Amministrazione comunale.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9 </a:t>
            </a:r>
            <a:r>
              <a:rPr lang="it-IT" dirty="0" smtClean="0"/>
              <a:t> commi 3 e segg. – </a:t>
            </a:r>
            <a:r>
              <a:rPr lang="it-IT" dirty="0"/>
              <a:t>FUNZIONI</a:t>
            </a:r>
          </a:p>
        </p:txBody>
      </p:sp>
      <p:sp>
        <p:nvSpPr>
          <p:cNvPr id="5" name="Segnaposto testo 3"/>
          <p:cNvSpPr txBox="1">
            <a:spLocks/>
          </p:cNvSpPr>
          <p:nvPr/>
        </p:nvSpPr>
        <p:spPr>
          <a:xfrm>
            <a:off x="498518" y="1572127"/>
            <a:ext cx="7558960" cy="46429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dirty="0"/>
              <a:t>INTERAZIONE CON L’AMMINISTRAZIONE</a:t>
            </a:r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REGOLAMENTO PER LE PRATICHE PARTECIPATIVE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1800" dirty="0" smtClean="0"/>
              <a:t>A cura della Commissione Consiliare  speciale per la redazione del “regolamento per le pratiche partecipative” istituita dal Consiglio Comunale di Como (delibera 54 del 3 ottobre 2013) per “redigere una proposta di regolamento che istituisca e disciplini numero, composizione, modalità di formazione, attribuzioni e confini geografici degli organismi di partecipazione e/o di forme di cittadinanza attiva”.</a:t>
            </a:r>
          </a:p>
          <a:p>
            <a:r>
              <a:rPr lang="it-IT" sz="1800" dirty="0" smtClean="0"/>
              <a:t>Presidente:  MARCO SERVETTINI</a:t>
            </a:r>
          </a:p>
          <a:p>
            <a:r>
              <a:rPr lang="it-IT" sz="1800" dirty="0" smtClean="0"/>
              <a:t>Componenti: LUCA CERUTI, VITO DE FEUDIS, ADA MANTOVANI, MARCO TETTAMANTI</a:t>
            </a:r>
          </a:p>
          <a:p>
            <a:r>
              <a:rPr lang="it-IT" sz="1800" dirty="0" smtClean="0"/>
              <a:t>Segretaria: </a:t>
            </a:r>
            <a:r>
              <a:rPr lang="it-IT" sz="1800" smtClean="0"/>
              <a:t>sig.ra Morena LIVIO </a:t>
            </a:r>
            <a:endParaRPr lang="it-IT" sz="1800" dirty="0" smtClean="0"/>
          </a:p>
          <a:p>
            <a:r>
              <a:rPr lang="it-IT" sz="1800" dirty="0" smtClean="0"/>
              <a:t>Insediamento 5 dicembre 2013; fine lavori 5 giugno 2014</a:t>
            </a:r>
            <a:endParaRPr lang="it-IT" sz="1800" dirty="0"/>
          </a:p>
        </p:txBody>
      </p:sp>
      <p:pic>
        <p:nvPicPr>
          <p:cNvPr id="1027" name="Picture 3" descr="C:\Users\pr1\Desktop\logocomunetes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pr1\Desktop\logocomun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2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97853" y="134471"/>
            <a:ext cx="7556313" cy="995082"/>
          </a:xfrm>
        </p:spPr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274545"/>
              </p:ext>
            </p:extLst>
          </p:nvPr>
        </p:nvGraphicFramePr>
        <p:xfrm>
          <a:off x="577603" y="2892671"/>
          <a:ext cx="7556500" cy="3451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ART. 10 comma 1 – </a:t>
            </a:r>
            <a:r>
              <a:rPr lang="it-IT" sz="3200" dirty="0" smtClean="0"/>
              <a:t>ORGANIZZAZIONE DELL’ASSEMBLEA</a:t>
            </a:r>
            <a:endParaRPr lang="it-IT" sz="3200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498474" y="2109369"/>
            <a:ext cx="7556313" cy="431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Le Assemblee di Zona nominano un proprio </a:t>
            </a:r>
            <a:r>
              <a:rPr lang="it-IT" b="1" dirty="0" smtClean="0"/>
              <a:t>Coordinamento</a:t>
            </a:r>
            <a:r>
              <a:rPr lang="it-IT" dirty="0" smtClean="0"/>
              <a:t> e un </a:t>
            </a:r>
            <a:r>
              <a:rPr lang="it-IT" b="1" dirty="0" smtClean="0"/>
              <a:t>Referente</a:t>
            </a:r>
            <a:endParaRPr lang="it-IT" dirty="0"/>
          </a:p>
        </p:txBody>
      </p:sp>
      <p:pic>
        <p:nvPicPr>
          <p:cNvPr id="13" name="Picture 3" descr="C:\Users\pr1\Desktop\logocomunetesto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pr1\Desktop\logocomune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69CF275-4FEA-462E-BD20-5C984CBE69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>
                                            <p:graphicEl>
                                              <a:dgm id="{B69CF275-4FEA-462E-BD20-5C984CBE69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E9CD52D-D86E-4725-9B96-EF5C1DBDB7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7">
                                            <p:graphicEl>
                                              <a:dgm id="{0E9CD52D-D86E-4725-9B96-EF5C1DBDB7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1F27027-9B2B-4BC0-B2CB-BDB0744243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7">
                                            <p:graphicEl>
                                              <a:dgm id="{B1F27027-9B2B-4BC0-B2CB-BDB0744243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337994"/>
              </p:ext>
            </p:extLst>
          </p:nvPr>
        </p:nvGraphicFramePr>
        <p:xfrm>
          <a:off x="498475" y="3508131"/>
          <a:ext cx="7556500" cy="2618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13" name="Segnaposto testo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/>
          <a:lstStyle/>
          <a:p>
            <a:r>
              <a:rPr lang="it-IT" dirty="0"/>
              <a:t>ART. 10 </a:t>
            </a:r>
            <a:r>
              <a:rPr lang="it-IT" dirty="0" smtClean="0"/>
              <a:t> COMMA E – FUNZIONI DEL </a:t>
            </a:r>
            <a:r>
              <a:rPr lang="it-IT" b="1" dirty="0" smtClean="0"/>
              <a:t>COORDINAMENTO</a:t>
            </a:r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498474" y="1981200"/>
            <a:ext cx="7556313" cy="1526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800" dirty="0" smtClean="0"/>
              <a:t>Il Coordinamento ha funzioni strettamente di servizio:</a:t>
            </a:r>
            <a:endParaRPr lang="it-IT" sz="1600" dirty="0" smtClean="0"/>
          </a:p>
          <a:p>
            <a:pPr lvl="3"/>
            <a:r>
              <a:rPr lang="it-IT" sz="1600" dirty="0" smtClean="0"/>
              <a:t>organizza i lavori dell’assemblea (convocazioni, verbali, </a:t>
            </a:r>
            <a:r>
              <a:rPr lang="it-IT" sz="1600" dirty="0" err="1" smtClean="0"/>
              <a:t>ecc</a:t>
            </a:r>
            <a:r>
              <a:rPr lang="it-IT" sz="1600" dirty="0" smtClean="0"/>
              <a:t>);</a:t>
            </a:r>
            <a:endParaRPr lang="it-IT" sz="1400" dirty="0" smtClean="0"/>
          </a:p>
          <a:p>
            <a:pPr lvl="3"/>
            <a:r>
              <a:rPr lang="it-IT" sz="1600" dirty="0" smtClean="0"/>
              <a:t>attua le indicazioni dell’assemblea e ne rende conto;</a:t>
            </a:r>
            <a:endParaRPr lang="it-IT" sz="1400" dirty="0" smtClean="0"/>
          </a:p>
          <a:p>
            <a:pPr lvl="3"/>
            <a:r>
              <a:rPr lang="it-IT" sz="1600" dirty="0" smtClean="0"/>
              <a:t>mantiene il collegamento e il dialogo con il Comune.</a:t>
            </a:r>
            <a:endParaRPr lang="it-IT" sz="14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1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C02206-7758-4826-9FF6-E487D435B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graphicEl>
                                              <a:dgm id="{84C02206-7758-4826-9FF6-E487D435B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graphicEl>
                                              <a:dgm id="{84C02206-7758-4826-9FF6-E487D435B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graphicEl>
                                              <a:dgm id="{84C02206-7758-4826-9FF6-E487D435B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84C02206-7758-4826-9FF6-E487D435BD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DEC263-F3B3-4D56-BB9C-2B0C399F3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graphicEl>
                                              <a:dgm id="{19DEC263-F3B3-4D56-BB9C-2B0C399F3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graphicEl>
                                              <a:dgm id="{19DEC263-F3B3-4D56-BB9C-2B0C399F3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19DEC263-F3B3-4D56-BB9C-2B0C399F3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dgm id="{19DEC263-F3B3-4D56-BB9C-2B0C399F36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027D4A-53E3-419A-BA2D-B5F868FE0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graphicEl>
                                              <a:dgm id="{0B027D4A-53E3-419A-BA2D-B5F868FE0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graphicEl>
                                              <a:dgm id="{0B027D4A-53E3-419A-BA2D-B5F868FE0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graphicEl>
                                              <a:dgm id="{0B027D4A-53E3-419A-BA2D-B5F868FE0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0B027D4A-53E3-419A-BA2D-B5F868FE02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D400C4B-CD55-481F-BC38-5C3240EC1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graphicEl>
                                              <a:dgm id="{7D400C4B-CD55-481F-BC38-5C3240EC1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graphicEl>
                                              <a:dgm id="{7D400C4B-CD55-481F-BC38-5C3240EC1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graphicEl>
                                              <a:dgm id="{7D400C4B-CD55-481F-BC38-5C3240EC1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7D400C4B-CD55-481F-BC38-5C3240EC12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794845-C9D4-4147-AF32-F4E241554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graphicEl>
                                              <a:dgm id="{66794845-C9D4-4147-AF32-F4E241554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graphicEl>
                                              <a:dgm id="{66794845-C9D4-4147-AF32-F4E241554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graphicEl>
                                              <a:dgm id="{66794845-C9D4-4147-AF32-F4E241554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graphicEl>
                                              <a:dgm id="{66794845-C9D4-4147-AF32-F4E2415544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19F4070-C7BC-44E0-BCAA-57E015558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graphicEl>
                                              <a:dgm id="{919F4070-C7BC-44E0-BCAA-57E015558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graphicEl>
                                              <a:dgm id="{919F4070-C7BC-44E0-BCAA-57E015558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graphicEl>
                                              <a:dgm id="{919F4070-C7BC-44E0-BCAA-57E015558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graphicEl>
                                              <a:dgm id="{919F4070-C7BC-44E0-BCAA-57E015558D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752B99-40DB-48EC-8CEB-CB2D32C7EA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9A752B99-40DB-48EC-8CEB-CB2D32C7EA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Il Coordinamento viene </a:t>
            </a:r>
            <a:r>
              <a:rPr lang="it-IT" sz="2800" b="1" dirty="0" smtClean="0"/>
              <a:t>rinnovato ogni 2 anni </a:t>
            </a:r>
          </a:p>
          <a:p>
            <a:r>
              <a:rPr lang="it-IT" sz="2800" dirty="0" smtClean="0"/>
              <a:t>costituito </a:t>
            </a:r>
            <a:r>
              <a:rPr lang="it-IT" sz="2800" dirty="0"/>
              <a:t>da </a:t>
            </a:r>
            <a:r>
              <a:rPr lang="it-IT" sz="2800" b="1" dirty="0"/>
              <a:t>9 membri</a:t>
            </a:r>
            <a:r>
              <a:rPr lang="it-IT" sz="2800" dirty="0"/>
              <a:t> </a:t>
            </a:r>
            <a:endParaRPr lang="it-IT" sz="2800" dirty="0" smtClean="0"/>
          </a:p>
          <a:p>
            <a:r>
              <a:rPr lang="it-IT" sz="2800" dirty="0" smtClean="0"/>
              <a:t>In </a:t>
            </a:r>
            <a:r>
              <a:rPr lang="it-IT" sz="2800" dirty="0"/>
              <a:t>caso di </a:t>
            </a:r>
            <a:r>
              <a:rPr lang="it-IT" sz="2800" b="1" dirty="0"/>
              <a:t>dimissioni</a:t>
            </a:r>
            <a:r>
              <a:rPr lang="it-IT" sz="2800" dirty="0"/>
              <a:t> di un </a:t>
            </a:r>
            <a:r>
              <a:rPr lang="it-IT" sz="2800" dirty="0" smtClean="0"/>
              <a:t>componente </a:t>
            </a:r>
            <a:r>
              <a:rPr lang="it-IT" sz="2800" dirty="0"/>
              <a:t>non si provvede a sostituzione. </a:t>
            </a:r>
            <a:endParaRPr lang="it-IT" sz="2800" dirty="0" smtClean="0"/>
          </a:p>
          <a:p>
            <a:r>
              <a:rPr lang="it-IT" sz="2800" dirty="0" smtClean="0"/>
              <a:t>Se </a:t>
            </a:r>
            <a:r>
              <a:rPr lang="it-IT" sz="2800" dirty="0"/>
              <a:t>il Coordinamento </a:t>
            </a:r>
            <a:r>
              <a:rPr lang="it-IT" sz="2800" smtClean="0"/>
              <a:t>si riduce a meno di 5 </a:t>
            </a:r>
            <a:r>
              <a:rPr lang="it-IT" sz="2800" dirty="0" smtClean="0"/>
              <a:t>componenti, </a:t>
            </a:r>
            <a:r>
              <a:rPr lang="it-IT" sz="2800" b="1" dirty="0"/>
              <a:t>decade</a:t>
            </a:r>
            <a:r>
              <a:rPr lang="it-IT" sz="2800" dirty="0"/>
              <a:t> e si procede a rinnovamento</a:t>
            </a:r>
            <a:r>
              <a:rPr lang="it-IT" sz="2800" dirty="0" smtClean="0"/>
              <a:t>.</a:t>
            </a:r>
            <a:endParaRPr lang="it-IT" sz="24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10 </a:t>
            </a:r>
            <a:r>
              <a:rPr lang="it-IT" dirty="0" smtClean="0"/>
              <a:t>COMMA 3 – COMPOSIZIONE DEL </a:t>
            </a:r>
            <a:r>
              <a:rPr lang="it-IT" b="1" dirty="0" smtClean="0"/>
              <a:t>COORDINAMENTO</a:t>
            </a:r>
            <a:endParaRPr lang="it-IT" dirty="0"/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3325318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buFont typeface="+mj-lt"/>
              <a:buAutoNum type="arabicPeriod" startAt="4"/>
            </a:pPr>
            <a:r>
              <a:rPr lang="it-IT" dirty="0" smtClean="0"/>
              <a:t>I membri del coordinamento sono sorteggiati tra 2 liste di cittadini che hanno dato la disponibilità a ricoprire questo servizio:</a:t>
            </a:r>
            <a:endParaRPr lang="it-IT" sz="1800" dirty="0" smtClean="0"/>
          </a:p>
          <a:p>
            <a:pPr lvl="3"/>
            <a:r>
              <a:rPr lang="it-IT" dirty="0" smtClean="0"/>
              <a:t>Lista dei cittadini, da cui si sorteggiano 6 componenti suddivisi secondo le seguenti categorie: 2 uomini, 2 donne, 2 giovani (di età compresa tra i 16 e i 24 anni);</a:t>
            </a:r>
            <a:endParaRPr lang="it-IT" sz="1600" dirty="0" smtClean="0"/>
          </a:p>
          <a:p>
            <a:pPr lvl="3"/>
            <a:r>
              <a:rPr lang="it-IT" dirty="0" smtClean="0"/>
              <a:t>Lista delle associazioni del quartiere, da cui si sorteggiano 3 componenti (hanno diritto le associazioni con attività prevalente all’interno del quartiere).</a:t>
            </a:r>
            <a:endParaRPr lang="it-IT" sz="1600" dirty="0" smtClean="0"/>
          </a:p>
          <a:p>
            <a:pPr marL="228600" lvl="1" indent="0">
              <a:buNone/>
            </a:pPr>
            <a:r>
              <a:rPr lang="it-IT" dirty="0" smtClean="0"/>
              <a:t>Se una lista non ha candidati sufficienti, i componenti vengono sorteggiati dalle altre categorie, in egual numero tra le stesse.</a:t>
            </a:r>
            <a:endParaRPr lang="it-IT" sz="1600" dirty="0" smtClean="0"/>
          </a:p>
          <a:p>
            <a:pPr marL="228600" lvl="1" indent="0">
              <a:buNone/>
            </a:pPr>
            <a:r>
              <a:rPr lang="it-IT" dirty="0" smtClean="0"/>
              <a:t>Il sorteggio viene organizzato ed effettuato a cura del Settore Partecipazione del Comune di Como</a:t>
            </a:r>
            <a:r>
              <a:rPr lang="it-IT" strike="sngStrike" dirty="0" smtClean="0"/>
              <a:t>,</a:t>
            </a:r>
            <a:r>
              <a:rPr lang="it-IT" dirty="0" smtClean="0"/>
              <a:t> alla presenza del Dirigente del settore, di un Consigliere comunale di maggioranza e di un Consigliere comunale di minoranza.</a:t>
            </a:r>
            <a:endParaRPr lang="it-IT" sz="1600" dirty="0" smtClean="0"/>
          </a:p>
          <a:p>
            <a:pPr marL="228600" lvl="1" indent="0">
              <a:buNone/>
            </a:pPr>
            <a:r>
              <a:rPr lang="it-IT" dirty="0" smtClean="0"/>
              <a:t>.</a:t>
            </a:r>
            <a:endParaRPr lang="it-IT" sz="16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10 </a:t>
            </a:r>
            <a:r>
              <a:rPr lang="it-IT" dirty="0" smtClean="0"/>
              <a:t> COMMA 4 – </a:t>
            </a:r>
            <a:r>
              <a:rPr lang="it-IT" b="1" dirty="0" smtClean="0"/>
              <a:t>SORTEGGIO DEL COORDINAMENTO</a:t>
            </a:r>
            <a:endParaRPr lang="it-IT" b="1" dirty="0"/>
          </a:p>
        </p:txBody>
      </p:sp>
      <p:sp>
        <p:nvSpPr>
          <p:cNvPr id="8" name="Rettangolo 7"/>
          <p:cNvSpPr/>
          <p:nvPr/>
        </p:nvSpPr>
        <p:spPr>
          <a:xfrm rot="5400000">
            <a:off x="6226144" y="3799243"/>
            <a:ext cx="415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SORTEGGIO DEL COORDINAMENTO</a:t>
            </a:r>
          </a:p>
        </p:txBody>
      </p:sp>
      <p:pic>
        <p:nvPicPr>
          <p:cNvPr id="9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uppo 15"/>
          <p:cNvGrpSpPr/>
          <p:nvPr/>
        </p:nvGrpSpPr>
        <p:grpSpPr>
          <a:xfrm>
            <a:off x="632754" y="5089461"/>
            <a:ext cx="1246383" cy="1356307"/>
            <a:chOff x="1103939" y="5089461"/>
            <a:chExt cx="1246383" cy="1356307"/>
          </a:xfrm>
        </p:grpSpPr>
        <p:pic>
          <p:nvPicPr>
            <p:cNvPr id="1026" name="Picture 2" descr="D:\Google_drive\Google Drive\M5s\Lavori in corso\comm SPECIALE partecipazione\immagini\uomoDonna.png"/>
            <p:cNvPicPr>
              <a:picLocks noChangeAspect="1" noChangeArrowheads="1"/>
            </p:cNvPicPr>
            <p:nvPr/>
          </p:nvPicPr>
          <p:blipFill rotWithShape="1">
            <a:blip r:embed="rId4" cstate="email">
              <a:duotone>
                <a:prstClr val="black"/>
                <a:srgbClr val="7030A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1103939" y="5111644"/>
              <a:ext cx="631777" cy="1334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D:\Google_drive\Google Drive\M5s\Lavori in corso\comm SPECIALE partecipazione\immagini\uomoDonna.png"/>
            <p:cNvPicPr>
              <a:picLocks noChangeAspect="1" noChangeArrowheads="1"/>
            </p:cNvPicPr>
            <p:nvPr/>
          </p:nvPicPr>
          <p:blipFill rotWithShape="1">
            <a:blip r:embed="rId4" cstate="email">
              <a:duotone>
                <a:prstClr val="black"/>
                <a:srgbClr val="7030A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1718545" y="5089461"/>
              <a:ext cx="631777" cy="1334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uppo 18"/>
          <p:cNvGrpSpPr/>
          <p:nvPr/>
        </p:nvGrpSpPr>
        <p:grpSpPr>
          <a:xfrm>
            <a:off x="2393011" y="5074471"/>
            <a:ext cx="1370396" cy="1356307"/>
            <a:chOff x="3144807" y="5074471"/>
            <a:chExt cx="1370396" cy="1356307"/>
          </a:xfrm>
        </p:grpSpPr>
        <p:pic>
          <p:nvPicPr>
            <p:cNvPr id="12" name="Picture 2" descr="D:\Google_drive\Google Drive\M5s\Lavori in corso\comm SPECIALE partecipazione\immagini\uomoDonna.png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3144807" y="5074471"/>
              <a:ext cx="631777" cy="1334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D:\Google_drive\Google Drive\M5s\Lavori in corso\comm SPECIALE partecipazione\immagini\uomoDonna.png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3883426" y="5096654"/>
              <a:ext cx="631777" cy="1334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Picture 2" descr="D:\Google_drive\Google Drive\M5s\Lavori in corso\comm SPECIALE partecipazione\immagini\uomoDonna.png"/>
          <p:cNvPicPr>
            <a:picLocks noChangeAspect="1" noChangeArrowheads="1"/>
          </p:cNvPicPr>
          <p:nvPr/>
        </p:nvPicPr>
        <p:blipFill>
          <a:blip r:embed="rId5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190" y="5302365"/>
            <a:ext cx="1044259" cy="110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roce 16"/>
          <p:cNvSpPr/>
          <p:nvPr/>
        </p:nvSpPr>
        <p:spPr>
          <a:xfrm>
            <a:off x="1827659" y="5546361"/>
            <a:ext cx="539646" cy="517204"/>
          </a:xfrm>
          <a:prstGeom prst="plus">
            <a:avLst>
              <a:gd name="adj" fmla="val 423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roce 17"/>
          <p:cNvSpPr/>
          <p:nvPr/>
        </p:nvSpPr>
        <p:spPr>
          <a:xfrm>
            <a:off x="3836205" y="5546661"/>
            <a:ext cx="539646" cy="517204"/>
          </a:xfrm>
          <a:prstGeom prst="plus">
            <a:avLst>
              <a:gd name="adj" fmla="val 423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roce 20"/>
          <p:cNvSpPr/>
          <p:nvPr/>
        </p:nvSpPr>
        <p:spPr>
          <a:xfrm>
            <a:off x="5612251" y="5546661"/>
            <a:ext cx="539646" cy="517204"/>
          </a:xfrm>
          <a:prstGeom prst="plus">
            <a:avLst>
              <a:gd name="adj" fmla="val 423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8" name="Picture 4" descr="D:\Google_drive\Google Drive\M5s\Lavori in corso\comm SPECIALE partecipazione\immagini\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897" y="5230887"/>
            <a:ext cx="1862695" cy="124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2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it-IT" dirty="0" smtClean="0">
                <a:latin typeface="+mj-lt"/>
              </a:rPr>
              <a:t>Sono </a:t>
            </a:r>
            <a:r>
              <a:rPr lang="it-IT" b="1" dirty="0">
                <a:latin typeface="+mj-lt"/>
              </a:rPr>
              <a:t>elementi di esclusione</a:t>
            </a:r>
            <a:r>
              <a:rPr lang="it-IT" dirty="0">
                <a:latin typeface="+mj-lt"/>
              </a:rPr>
              <a:t> dalle liste del sorteggio: rivestire una carica politico-istituzionale, essere dipendenti del Comune, aver riportato condanne penali.</a:t>
            </a:r>
          </a:p>
          <a:p>
            <a:pPr marL="457200" lvl="2" indent="0">
              <a:buNone/>
            </a:pPr>
            <a:r>
              <a:rPr lang="it-IT" sz="2000" dirty="0">
                <a:latin typeface="+mj-lt"/>
              </a:rPr>
              <a:t>Si può essere membri del Coordinamento per </a:t>
            </a:r>
            <a:r>
              <a:rPr lang="it-IT" sz="2000" b="1" dirty="0">
                <a:latin typeface="+mj-lt"/>
              </a:rPr>
              <a:t>massimo due mandati consecutivi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smtClean="0"/>
              <a:t>(esclusione dalle liste del sorteggio per un turno)</a:t>
            </a:r>
            <a:endParaRPr lang="it-IT" sz="2000" dirty="0" smtClean="0">
              <a:latin typeface="+mj-lt"/>
            </a:endParaRPr>
          </a:p>
          <a:p>
            <a:pPr marL="457200" lvl="0" indent="-457200">
              <a:buFont typeface="+mj-lt"/>
              <a:buAutoNum type="arabicPeriod" startAt="6"/>
            </a:pPr>
            <a:r>
              <a:rPr lang="it-IT" dirty="0" smtClean="0"/>
              <a:t>Il Coordinamento nomina al suo interno un </a:t>
            </a:r>
            <a:r>
              <a:rPr lang="it-IT" b="1" dirty="0" smtClean="0"/>
              <a:t>Referente</a:t>
            </a:r>
            <a:r>
              <a:rPr lang="it-IT" dirty="0" smtClean="0"/>
              <a:t>:</a:t>
            </a:r>
            <a:endParaRPr lang="it-IT" sz="1800" dirty="0" smtClean="0"/>
          </a:p>
          <a:p>
            <a:pPr marL="800100" lvl="2" indent="-342900">
              <a:buFont typeface="+mj-lt"/>
              <a:buAutoNum type="alphaLcPeriod"/>
            </a:pPr>
            <a:r>
              <a:rPr lang="it-IT" dirty="0" smtClean="0"/>
              <a:t>ha il compito di </a:t>
            </a:r>
            <a:r>
              <a:rPr lang="it-IT" b="1" dirty="0" smtClean="0"/>
              <a:t>relazionarsi con l’Amministrazione comunale</a:t>
            </a:r>
            <a:r>
              <a:rPr lang="it-IT" dirty="0" smtClean="0"/>
              <a:t> </a:t>
            </a:r>
            <a:endParaRPr lang="it-IT" sz="1600" dirty="0" smtClean="0"/>
          </a:p>
          <a:p>
            <a:pPr marL="800100" lvl="2" indent="-342900">
              <a:buFont typeface="+mj-lt"/>
              <a:buAutoNum type="alphaLcPeriod"/>
            </a:pPr>
            <a:r>
              <a:rPr lang="it-IT" dirty="0" smtClean="0"/>
              <a:t>l’incarico ha durata di </a:t>
            </a:r>
            <a:r>
              <a:rPr lang="it-IT" b="1" dirty="0" smtClean="0"/>
              <a:t>1 anno</a:t>
            </a:r>
            <a:r>
              <a:rPr lang="it-IT" dirty="0" smtClean="0"/>
              <a:t> (revocabile anticipatamente a </a:t>
            </a:r>
            <a:r>
              <a:rPr lang="it-IT" smtClean="0"/>
              <a:t>maggioranza qualificata </a:t>
            </a:r>
            <a:r>
              <a:rPr lang="it-IT" dirty="0" smtClean="0"/>
              <a:t>degli altri componenti del Coordinamento).</a:t>
            </a:r>
            <a:endParaRPr lang="it-IT" sz="1600" dirty="0" smtClean="0"/>
          </a:p>
          <a:p>
            <a:pPr marL="457200" lvl="2" indent="0">
              <a:buNone/>
            </a:pPr>
            <a:endParaRPr lang="it-IT" sz="2000" dirty="0">
              <a:latin typeface="+mj-lt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10 – ORGANIZZAZIONE DELL’ASSEMBLEA: IL </a:t>
            </a:r>
            <a:r>
              <a:rPr lang="it-IT" b="1" dirty="0"/>
              <a:t>COORDINAMENTO</a:t>
            </a:r>
            <a:r>
              <a:rPr lang="it-IT" dirty="0"/>
              <a:t> E IL </a:t>
            </a:r>
            <a:r>
              <a:rPr lang="it-IT" b="1" dirty="0"/>
              <a:t>REFERENTE</a:t>
            </a:r>
          </a:p>
        </p:txBody>
      </p:sp>
      <p:sp>
        <p:nvSpPr>
          <p:cNvPr id="8" name="Rettangolo 7"/>
          <p:cNvSpPr/>
          <p:nvPr/>
        </p:nvSpPr>
        <p:spPr>
          <a:xfrm rot="5400000">
            <a:off x="6226144" y="3799243"/>
            <a:ext cx="415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SORTEGGIO DEL COORDINAMENTO</a:t>
            </a:r>
          </a:p>
        </p:txBody>
      </p:sp>
      <p:pic>
        <p:nvPicPr>
          <p:cNvPr id="9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it-IT" dirty="0" smtClean="0"/>
              <a:t>Il </a:t>
            </a:r>
            <a:r>
              <a:rPr lang="it-IT" dirty="0"/>
              <a:t>Coordinamento </a:t>
            </a:r>
            <a:r>
              <a:rPr lang="it-IT" b="1" dirty="0"/>
              <a:t>convoca l’Assemblea</a:t>
            </a:r>
            <a:r>
              <a:rPr lang="it-IT" dirty="0"/>
              <a:t> di </a:t>
            </a:r>
            <a:r>
              <a:rPr lang="it-IT" dirty="0" smtClean="0"/>
              <a:t>Zona </a:t>
            </a:r>
            <a:r>
              <a:rPr lang="it-IT" dirty="0"/>
              <a:t>almeno </a:t>
            </a:r>
            <a:r>
              <a:rPr lang="it-IT" dirty="0" smtClean="0"/>
              <a:t>2 </a:t>
            </a:r>
            <a:r>
              <a:rPr lang="it-IT" dirty="0"/>
              <a:t>volte l’anno, </a:t>
            </a:r>
            <a:r>
              <a:rPr lang="it-IT" dirty="0" smtClean="0"/>
              <a:t>di sua iniziativa o per esigenze espresse dall’Assemblea, dandone </a:t>
            </a:r>
            <a:r>
              <a:rPr lang="it-IT" dirty="0"/>
              <a:t>adeguata comunicazione attraverso gli strumenti messi a disposizione dall’amministrazione comunale</a:t>
            </a:r>
            <a:r>
              <a:rPr lang="it-IT" smtClean="0"/>
              <a:t>. </a:t>
            </a:r>
            <a:endParaRPr lang="it-IT" sz="1800" dirty="0"/>
          </a:p>
          <a:p>
            <a:pPr marL="457200" lvl="0" indent="-457200">
              <a:buFont typeface="+mj-lt"/>
              <a:buAutoNum type="arabicPeriod" startAt="7"/>
            </a:pPr>
            <a:r>
              <a:rPr lang="it-IT" dirty="0"/>
              <a:t>Il Coordinamento </a:t>
            </a:r>
            <a:r>
              <a:rPr lang="it-IT" b="1" dirty="0"/>
              <a:t>gestisce gli incontri</a:t>
            </a:r>
            <a:r>
              <a:rPr lang="it-IT" dirty="0"/>
              <a:t> dell’Assemblea di </a:t>
            </a:r>
            <a:r>
              <a:rPr lang="it-IT" dirty="0" smtClean="0"/>
              <a:t>Zona </a:t>
            </a:r>
            <a:r>
              <a:rPr lang="it-IT" dirty="0"/>
              <a:t>in base ad un preciso ordine del giorno. </a:t>
            </a:r>
            <a:r>
              <a:rPr lang="it-IT" dirty="0" err="1" smtClean="0"/>
              <a:t>……</a:t>
            </a:r>
            <a:endParaRPr lang="it-IT" sz="1800" dirty="0"/>
          </a:p>
          <a:p>
            <a:pPr marL="457200" lvl="0" indent="-457200">
              <a:buFont typeface="+mj-lt"/>
              <a:buAutoNum type="arabicPeriod" startAt="7"/>
            </a:pPr>
            <a:r>
              <a:rPr lang="it-IT" dirty="0"/>
              <a:t>Il Coordinamento viene convocato dal Referente </a:t>
            </a:r>
            <a:r>
              <a:rPr lang="it-IT" dirty="0" smtClean="0"/>
              <a:t>di sua iniziativa o su richiesta di almeno 1/3 dei componenti . </a:t>
            </a:r>
            <a:r>
              <a:rPr lang="it-IT" dirty="0"/>
              <a:t>Gli incontri del Coordinamento sono pubblici. Il Coordinamento può coinvolgere a titolo gratuito soggetti  esperti a supporto di proprie attività specifiche.</a:t>
            </a:r>
            <a:endParaRPr lang="it-IT" sz="1800" dirty="0"/>
          </a:p>
          <a:p>
            <a:pPr marL="457200" lvl="0" indent="-457200">
              <a:buFont typeface="+mj-lt"/>
              <a:buAutoNum type="arabicPeriod" startAt="7"/>
            </a:pPr>
            <a:r>
              <a:rPr lang="it-IT" dirty="0"/>
              <a:t>Il Coordinamento deve rispondere ad eventuali istanze dei singoli cittadini, entro 60 giorni.</a:t>
            </a:r>
            <a:endParaRPr lang="it-IT" sz="1800" dirty="0"/>
          </a:p>
          <a:p>
            <a:pPr marL="457200" lvl="0" indent="-457200">
              <a:buFont typeface="+mj-lt"/>
              <a:buAutoNum type="arabicPeriod" startAt="7"/>
            </a:pPr>
            <a:r>
              <a:rPr lang="it-IT" dirty="0"/>
              <a:t>Il Referente, in collaborazione con il Coordinamento, ha l’obbligo di redigere una relazione annuale sulle attività dell’Assemblea di </a:t>
            </a:r>
            <a:r>
              <a:rPr lang="it-IT" dirty="0" smtClean="0"/>
              <a:t>Zona.</a:t>
            </a:r>
            <a:endParaRPr lang="it-IT" sz="18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10 – ORGANIZZAZIONE </a:t>
            </a:r>
            <a:r>
              <a:rPr lang="it-IT" dirty="0" smtClean="0"/>
              <a:t>DELL’ASSEMBLEA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 rot="5400000">
            <a:off x="6609419" y="3799243"/>
            <a:ext cx="3392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REFERENTE, CONVOCAZIONI</a:t>
            </a:r>
          </a:p>
        </p:txBody>
      </p:sp>
      <p:pic>
        <p:nvPicPr>
          <p:cNvPr id="9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5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2278505"/>
            <a:ext cx="7556313" cy="11504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b="1" dirty="0" smtClean="0"/>
              <a:t>Coordinamento </a:t>
            </a:r>
            <a:r>
              <a:rPr lang="it-IT" dirty="0" smtClean="0"/>
              <a:t>9 </a:t>
            </a:r>
            <a:r>
              <a:rPr lang="it-IT" dirty="0"/>
              <a:t>membri </a:t>
            </a:r>
            <a:r>
              <a:rPr lang="it-IT" dirty="0" smtClean="0"/>
              <a:t>ogni </a:t>
            </a:r>
            <a:r>
              <a:rPr lang="it-IT" dirty="0"/>
              <a:t>2 </a:t>
            </a:r>
            <a:r>
              <a:rPr lang="it-IT" dirty="0" smtClean="0"/>
              <a:t>anni</a:t>
            </a:r>
          </a:p>
          <a:p>
            <a:pPr marL="0" lvl="0" indent="0">
              <a:buNone/>
            </a:pPr>
            <a:r>
              <a:rPr lang="it-IT" b="1" dirty="0" smtClean="0"/>
              <a:t>Referente </a:t>
            </a:r>
            <a:r>
              <a:rPr lang="it-IT" dirty="0" smtClean="0"/>
              <a:t>1 anno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10 – ORGANIZZAZIONE DELL’ASSEMBLEA: IL </a:t>
            </a:r>
            <a:r>
              <a:rPr lang="it-IT" b="1" dirty="0"/>
              <a:t>COORDINAMENTO</a:t>
            </a:r>
            <a:r>
              <a:rPr lang="it-IT" dirty="0"/>
              <a:t> E IL REFERENTE</a:t>
            </a:r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927179"/>
              </p:ext>
            </p:extLst>
          </p:nvPr>
        </p:nvGraphicFramePr>
        <p:xfrm>
          <a:off x="592593" y="2892671"/>
          <a:ext cx="7556500" cy="3451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6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69CF275-4FEA-462E-BD20-5C984CBE69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0">
                                            <p:graphicEl>
                                              <a:dgm id="{B69CF275-4FEA-462E-BD20-5C984CBE69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E9CD52D-D86E-4725-9B96-EF5C1DBDB7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10">
                                            <p:graphicEl>
                                              <a:dgm id="{0E9CD52D-D86E-4725-9B96-EF5C1DBDB7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1F27027-9B2B-4BC0-B2CB-BDB0744243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0">
                                            <p:graphicEl>
                                              <a:dgm id="{B1F27027-9B2B-4BC0-B2CB-BDB0744243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dirty="0"/>
              <a:t>L’Amministrazione comunale assicura ad ogni Assemblea di </a:t>
            </a:r>
            <a:r>
              <a:rPr lang="it-IT" sz="1600" dirty="0" smtClean="0"/>
              <a:t>Zona:</a:t>
            </a:r>
            <a:endParaRPr lang="it-IT" sz="1600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una propria </a:t>
            </a:r>
            <a:r>
              <a:rPr lang="it-IT" b="1" dirty="0"/>
              <a:t>sede</a:t>
            </a:r>
            <a:r>
              <a:rPr lang="it-IT" dirty="0"/>
              <a:t>, anche non esclusiva, ove poter effettuare i propri incontri ed esercitare le proprie funzioni. </a:t>
            </a:r>
            <a:endParaRPr lang="it-IT" sz="1800" dirty="0"/>
          </a:p>
          <a:p>
            <a:pPr marL="457200" lvl="0" indent="-457200">
              <a:buFont typeface="+mj-lt"/>
              <a:buAutoNum type="arabicPeriod"/>
            </a:pPr>
            <a:r>
              <a:rPr lang="it-IT" dirty="0"/>
              <a:t>i seguenti </a:t>
            </a:r>
            <a:r>
              <a:rPr lang="it-IT" b="1" dirty="0"/>
              <a:t>canali di comunicazione</a:t>
            </a:r>
            <a:r>
              <a:rPr lang="it-IT" dirty="0"/>
              <a:t> attraverso i quali il Coordinamento deve condividere convocazioni, verbali e tutte le informazioni necessarie a coinvolgere i cittadini e rendere trasparente il proprio operato:</a:t>
            </a:r>
            <a:endParaRPr lang="it-IT" sz="1800" dirty="0"/>
          </a:p>
          <a:p>
            <a:pPr lvl="3"/>
            <a:r>
              <a:rPr lang="it-IT" dirty="0"/>
              <a:t>una </a:t>
            </a:r>
            <a:r>
              <a:rPr lang="it-IT" b="1" dirty="0" smtClean="0"/>
              <a:t>bacheca </a:t>
            </a:r>
            <a:r>
              <a:rPr lang="it-IT" dirty="0" smtClean="0"/>
              <a:t>in ciascun quartiere </a:t>
            </a:r>
            <a:r>
              <a:rPr lang="it-IT" dirty="0"/>
              <a:t>, in un’area accessibile e visibile ai cittadini;</a:t>
            </a:r>
            <a:endParaRPr lang="it-IT" sz="1600" dirty="0"/>
          </a:p>
          <a:p>
            <a:pPr lvl="3"/>
            <a:r>
              <a:rPr lang="it-IT" dirty="0"/>
              <a:t>uno spazio adeguato del </a:t>
            </a:r>
            <a:r>
              <a:rPr lang="it-IT" b="1" dirty="0"/>
              <a:t>sito web</a:t>
            </a:r>
            <a:r>
              <a:rPr lang="it-IT" dirty="0"/>
              <a:t> comunale;</a:t>
            </a:r>
            <a:endParaRPr lang="it-IT" sz="1600" dirty="0"/>
          </a:p>
          <a:p>
            <a:pPr lvl="3"/>
            <a:r>
              <a:rPr lang="it-IT" dirty="0"/>
              <a:t>un servizio di </a:t>
            </a:r>
            <a:r>
              <a:rPr lang="it-IT" b="1" dirty="0"/>
              <a:t>mailing list</a:t>
            </a:r>
            <a:r>
              <a:rPr lang="it-IT" dirty="0"/>
              <a:t> specifica che permetta ai cittadini di rimanere informati</a:t>
            </a:r>
            <a:r>
              <a:rPr lang="it-IT" dirty="0" smtClean="0"/>
              <a:t>.</a:t>
            </a:r>
            <a:endParaRPr lang="it-IT" sz="16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11 – RISORSE</a:t>
            </a:r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6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II – ASSEMBLEE DI </a:t>
            </a:r>
            <a:r>
              <a:rPr lang="it-IT" sz="3200" b="1" dirty="0" smtClean="0"/>
              <a:t>ZONA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dirty="0"/>
              <a:t>L’Amministrazione comunale assicura ad ogni Assemblea di </a:t>
            </a:r>
            <a:r>
              <a:rPr lang="it-IT" sz="1800" dirty="0" smtClean="0"/>
              <a:t>Zona:</a:t>
            </a:r>
            <a:endParaRPr lang="it-IT" sz="1800" dirty="0"/>
          </a:p>
          <a:p>
            <a:pPr marL="457200" lvl="0" indent="-457200">
              <a:buFont typeface="+mj-lt"/>
              <a:buAutoNum type="arabicPeriod" startAt="3"/>
            </a:pPr>
            <a:r>
              <a:rPr lang="it-IT" b="1" dirty="0" smtClean="0"/>
              <a:t>supporto </a:t>
            </a:r>
            <a:r>
              <a:rPr lang="it-IT" b="1" dirty="0"/>
              <a:t>e formazione</a:t>
            </a:r>
            <a:r>
              <a:rPr lang="it-IT" dirty="0"/>
              <a:t> dei Coordinamenti, per quanto attiene le funzioni di coordinamento, facilitazione, verbalizzazione, </a:t>
            </a:r>
            <a:r>
              <a:rPr lang="it-IT" dirty="0" err="1"/>
              <a:t>ecc</a:t>
            </a:r>
            <a:r>
              <a:rPr lang="it-IT" dirty="0"/>
              <a:t>… necessarie ad ottemperare al proprio ruolo.</a:t>
            </a:r>
            <a:endParaRPr lang="it-IT" sz="1800" dirty="0"/>
          </a:p>
          <a:p>
            <a:pPr marL="457200" lvl="0" indent="-457200">
              <a:buFont typeface="+mj-lt"/>
              <a:buAutoNum type="arabicPeriod" startAt="3"/>
            </a:pPr>
            <a:r>
              <a:rPr lang="it-IT" dirty="0"/>
              <a:t>un </a:t>
            </a:r>
            <a:r>
              <a:rPr lang="it-IT" b="1" dirty="0"/>
              <a:t>budget minimo</a:t>
            </a:r>
            <a:r>
              <a:rPr lang="it-IT" dirty="0"/>
              <a:t> necessario a garantire l’autonomia nell’organizzazione di iniziative di informazione, sensibilizzazione, </a:t>
            </a:r>
            <a:r>
              <a:rPr lang="it-IT" dirty="0" err="1"/>
              <a:t>ecc</a:t>
            </a:r>
            <a:r>
              <a:rPr lang="it-IT" dirty="0"/>
              <a:t>….</a:t>
            </a:r>
            <a:endParaRPr lang="it-IT" sz="1800" dirty="0"/>
          </a:p>
          <a:p>
            <a:pPr marL="457200" indent="-457200">
              <a:buFont typeface="+mj-lt"/>
              <a:buAutoNum type="arabicPeriod" startAt="3"/>
            </a:pPr>
            <a:r>
              <a:rPr lang="it-IT" dirty="0"/>
              <a:t>L’Amministrazione comunale indice ogni anno un Consiglio Comunale Aperto in cui i Referenti delle Assemblee di </a:t>
            </a:r>
            <a:r>
              <a:rPr lang="it-IT" dirty="0" smtClean="0"/>
              <a:t>Zona </a:t>
            </a:r>
            <a:r>
              <a:rPr lang="it-IT" dirty="0"/>
              <a:t>relazionano circa le attività dell’Assemblea e la situazione dei quartieri </a:t>
            </a:r>
            <a:endParaRPr lang="it-IT" sz="32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11 – RISORSE</a:t>
            </a:r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0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TITOLO </a:t>
            </a:r>
            <a:r>
              <a:rPr lang="it-IT" b="1" dirty="0" smtClean="0"/>
              <a:t>III </a:t>
            </a:r>
            <a:r>
              <a:rPr lang="it-IT" b="1" dirty="0"/>
              <a:t>– ASSEMBLEE </a:t>
            </a:r>
            <a:r>
              <a:rPr lang="it-IT" b="1" dirty="0" smtClean="0"/>
              <a:t>TEMATICHE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momenti </a:t>
            </a:r>
            <a:r>
              <a:rPr lang="it-IT" dirty="0"/>
              <a:t>propositivi, consultivi e di istanze partecipative dove i cittadini, singolarmente o in forma aggregata, sono chiamati a manifestare direttamente le proprie idee per la città. </a:t>
            </a:r>
            <a:endParaRPr lang="it-IT" dirty="0" smtClean="0"/>
          </a:p>
          <a:p>
            <a:pPr lvl="0"/>
            <a:r>
              <a:rPr lang="it-IT" dirty="0" smtClean="0"/>
              <a:t>momenti </a:t>
            </a:r>
            <a:r>
              <a:rPr lang="it-IT" dirty="0"/>
              <a:t>informativi e di confronto su temi specifici per favorire il contatto diretto tra i Cittadini e gli amministratori al fine di giungere a scelte il più possibile condivise.</a:t>
            </a:r>
          </a:p>
          <a:p>
            <a:pPr lvl="0"/>
            <a:r>
              <a:rPr lang="it-IT" dirty="0" smtClean="0"/>
              <a:t>convocate </a:t>
            </a:r>
            <a:r>
              <a:rPr lang="it-IT" dirty="0"/>
              <a:t>dall’Amministrazione comunale in occasione dell’adozione di iniziative e provvedimenti di rilevante interesse </a:t>
            </a:r>
            <a:r>
              <a:rPr lang="it-IT" dirty="0" smtClean="0"/>
              <a:t>pubblico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ART. 12 – CARATTERISTICHE GENERALI </a:t>
            </a:r>
            <a:endParaRPr lang="it-IT" dirty="0"/>
          </a:p>
        </p:txBody>
      </p:sp>
      <p:pic>
        <p:nvPicPr>
          <p:cNvPr id="6" name="Picture 2" descr="C:\Users\pr1\Desktop\logocomun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REGOLAMENTO PER LE PRATICHE PARTECIPATIVE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Esaminato dalla Commissione Consiliare I  nella seduta del 15 gennaio 2016 con parere favorevole all’unanimità alla proposta, emendata agli </a:t>
            </a:r>
            <a:r>
              <a:rPr lang="it-IT" sz="2400" dirty="0" err="1" smtClean="0"/>
              <a:t>arrt</a:t>
            </a:r>
            <a:r>
              <a:rPr lang="it-IT" sz="2400" dirty="0" smtClean="0"/>
              <a:t>. 9 comma 2  e 10 comma 7</a:t>
            </a:r>
          </a:p>
          <a:p>
            <a:r>
              <a:rPr lang="it-IT" sz="2400" dirty="0" smtClean="0"/>
              <a:t>Modifiche di mera forma agli artt. 5/6/7/14</a:t>
            </a:r>
          </a:p>
          <a:p>
            <a:r>
              <a:rPr lang="it-IT" sz="2400" dirty="0" smtClean="0"/>
              <a:t>Approvato dal Consiglio Comunale con deliberazione n. 3 del 2 febbraio 2015 con due ulteriori emendamenti.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 descr="C:\Users\pr1\Desktop\logocomun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438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TITOLO III – ASSEMBLEE TEMATICHE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possono essere proposte anche dai cittadini attraverso la raccolta di </a:t>
            </a:r>
            <a:r>
              <a:rPr lang="it-IT" b="1" dirty="0"/>
              <a:t>400 firme </a:t>
            </a:r>
            <a:r>
              <a:rPr lang="it-IT" dirty="0"/>
              <a:t>secondo le modalità previste dalla normativa che disciplina la raccolta delle sottoscrizioni delle liste elettorali. 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richiesta di assemblea tematica deve essere indirizzata all’Assessorato alla Partecipazione e contenere l’oggetto e la motivazione dell’assemblea, nonché i riferimenti dei proponenti designati a ricevere le comunicazioni.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12 – CARATTERISTICHE GENERALI </a:t>
            </a:r>
          </a:p>
        </p:txBody>
      </p:sp>
      <p:pic>
        <p:nvPicPr>
          <p:cNvPr id="6" name="Picture 2" descr="C:\Users\pr1\Desktop\logocomun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176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TITOLO III – ASSEMBLEE TEMATICHE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it-IT" dirty="0"/>
              <a:t>Il responsabile del procedimento è un componente degli uffici comunali, nominato dall’Assessorato alla Partecipazione, che provvede a convocare la prima assemblea entro 30 giorni dalla richiesta.</a:t>
            </a:r>
          </a:p>
          <a:p>
            <a:pPr lvl="0"/>
            <a:r>
              <a:rPr lang="it-IT" dirty="0"/>
              <a:t>L’assemblea viene adeguatamente promossa tra la popolazione con l’uso delle forme ritenute più opportune al fine di garantire la massima partecipazione (canali internet, media locali, volantini, </a:t>
            </a:r>
            <a:r>
              <a:rPr lang="it-IT" dirty="0" err="1"/>
              <a:t>ecc</a:t>
            </a:r>
            <a:r>
              <a:rPr lang="it-IT" dirty="0"/>
              <a:t>).</a:t>
            </a:r>
          </a:p>
          <a:p>
            <a:pPr lvl="0"/>
            <a:r>
              <a:rPr lang="it-IT" dirty="0"/>
              <a:t>Nella prima assemblea i proponenti espongono il tema da discutere e si procede ad un primo confronto.</a:t>
            </a:r>
          </a:p>
          <a:p>
            <a:pPr lvl="0"/>
            <a:r>
              <a:rPr lang="it-IT" dirty="0"/>
              <a:t>Entro 15 giorni successivi allo svolgimento della prima assemblea, i cittadini interessati possono inviare i loro contributi e le loro osservazioni in via telematica (ad un indirizzo mail appositamente predisposto) oppure depositarli in copia cartacea presso l’URP. I documenti sono pubblici e liberamente consultabili.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</a:t>
            </a:r>
            <a:r>
              <a:rPr lang="it-IT" dirty="0" smtClean="0"/>
              <a:t>13 </a:t>
            </a:r>
            <a:r>
              <a:rPr lang="it-IT" dirty="0"/>
              <a:t>– </a:t>
            </a:r>
            <a:r>
              <a:rPr lang="it-IT" dirty="0" smtClean="0"/>
              <a:t>MODALITA’ DI GESTIONE</a:t>
            </a:r>
            <a:endParaRPr lang="it-IT" dirty="0"/>
          </a:p>
          <a:p>
            <a:endParaRPr lang="it-IT" dirty="0"/>
          </a:p>
        </p:txBody>
      </p:sp>
      <p:pic>
        <p:nvPicPr>
          <p:cNvPr id="6" name="Picture 2" descr="C:\Users\pr1\Desktop\logocomun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788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TITOLO III – ASSEMBLEE TEMATICHE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dirty="0"/>
              <a:t>Entro 30 giorni successivi allo svolgimento della prima assemblea il responsabile del procedimento compila e rende pubblica una relazione sintetica che recepisce e riassume quanto emerso in assemblea e nelle successive osservazioni dei cittadini.</a:t>
            </a:r>
          </a:p>
          <a:p>
            <a:pPr lvl="0"/>
            <a:r>
              <a:rPr lang="it-IT" dirty="0"/>
              <a:t>Entro 60 giorni successivi allo svolgimento della prima assemblea viene convocata una seconda assemblea in cui viene presentata e discussa la relazione sintetica. I risultati finali del dibattito vengono quindi pubblicati sul sito del Comune entro 15 giorni dallo svolgimento della seconda assemblea.</a:t>
            </a:r>
          </a:p>
          <a:p>
            <a:pPr lvl="0"/>
            <a:r>
              <a:rPr lang="it-IT" dirty="0"/>
              <a:t>Entro 30 giorni dallo svolgimento della seconda assemblea l’amministrazione deve rendere pubblici i propri orientamenti. Qualora decida di non tenere parzialmente o totalmente conto delle risultanze delle assemblee tematiche, deve motivare adeguatamente la sua scelta.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13 – MODALITA’ DI GESTIONE</a:t>
            </a:r>
          </a:p>
        </p:txBody>
      </p:sp>
      <p:pic>
        <p:nvPicPr>
          <p:cNvPr id="6" name="Picture 2" descr="C:\Users\pr1\Desktop\logocomun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7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3881033" cy="4140200"/>
          </a:xfrm>
        </p:spPr>
        <p:txBody>
          <a:bodyPr>
            <a:normAutofit lnSpcReduction="10000"/>
          </a:bodyPr>
          <a:lstStyle/>
          <a:p>
            <a:r>
              <a:rPr lang="it-IT" sz="1200" b="1" dirty="0"/>
              <a:t>TITOLO I - PRINCIPI GENERALI</a:t>
            </a:r>
            <a:endParaRPr lang="it-IT" sz="1200" dirty="0"/>
          </a:p>
          <a:p>
            <a:pPr marL="0" indent="0">
              <a:buNone/>
              <a:tabLst>
                <a:tab pos="3492500" algn="l"/>
              </a:tabLst>
            </a:pPr>
            <a:r>
              <a:rPr lang="it-IT" sz="1200" dirty="0"/>
              <a:t>ART. 1 - PREMESSA E RIFERIMENTI </a:t>
            </a:r>
            <a:r>
              <a:rPr lang="it-IT" sz="1200" dirty="0" smtClean="0"/>
              <a:t>NORMATIVI 	</a:t>
            </a:r>
            <a:endParaRPr lang="it-IT" sz="1200" dirty="0"/>
          </a:p>
          <a:p>
            <a:pPr marL="0" indent="0">
              <a:buNone/>
              <a:tabLst>
                <a:tab pos="3492500" algn="l"/>
              </a:tabLst>
            </a:pPr>
            <a:r>
              <a:rPr lang="it-IT" sz="1200" dirty="0"/>
              <a:t>ART. 2 - PRINCIPI GENERALI E OBIETTIVI  </a:t>
            </a:r>
            <a:r>
              <a:rPr lang="it-IT" sz="1200" dirty="0" smtClean="0"/>
              <a:t>        	</a:t>
            </a:r>
            <a:endParaRPr lang="it-IT" sz="1200" dirty="0"/>
          </a:p>
          <a:p>
            <a:pPr marL="0" indent="0">
              <a:buNone/>
              <a:tabLst>
                <a:tab pos="3492500" algn="l"/>
              </a:tabLst>
            </a:pPr>
            <a:r>
              <a:rPr lang="it-IT" sz="1200" dirty="0"/>
              <a:t>ART. 3 - SOGGETTI DELLA </a:t>
            </a:r>
            <a:r>
              <a:rPr lang="it-IT" sz="1200" dirty="0" smtClean="0"/>
              <a:t>PARTECIPAZIONE 	</a:t>
            </a:r>
            <a:endParaRPr lang="it-IT" sz="1200" dirty="0"/>
          </a:p>
          <a:p>
            <a:pPr marL="0" indent="0">
              <a:buNone/>
              <a:tabLst>
                <a:tab pos="3492500" algn="l"/>
              </a:tabLst>
            </a:pPr>
            <a:r>
              <a:rPr lang="it-IT" sz="1200" dirty="0"/>
              <a:t>ART. 4 - TEMI DELLA </a:t>
            </a:r>
            <a:r>
              <a:rPr lang="it-IT" sz="1200" dirty="0" smtClean="0"/>
              <a:t>PARTECIPAZIONE 	</a:t>
            </a:r>
            <a:endParaRPr lang="it-IT" sz="1200" dirty="0"/>
          </a:p>
          <a:p>
            <a:pPr marL="0" indent="0">
              <a:buNone/>
              <a:tabLst>
                <a:tab pos="3492500" algn="l"/>
              </a:tabLst>
            </a:pPr>
            <a:r>
              <a:rPr lang="it-IT" sz="1200" dirty="0"/>
              <a:t>ART. 5 - STRUMENTI DELLA PARTECIPAZIONE </a:t>
            </a:r>
            <a:r>
              <a:rPr lang="it-IT" sz="1200" dirty="0" smtClean="0"/>
              <a:t> 	</a:t>
            </a:r>
          </a:p>
          <a:p>
            <a:pPr>
              <a:tabLst>
                <a:tab pos="3948113" algn="l"/>
              </a:tabLst>
            </a:pPr>
            <a:r>
              <a:rPr lang="it-IT" sz="1200" b="1" dirty="0" smtClean="0"/>
              <a:t>TITOLO II - ASSEMBLEE </a:t>
            </a:r>
            <a:r>
              <a:rPr lang="it-IT" sz="1200" b="1" smtClean="0"/>
              <a:t>DI ZONA</a:t>
            </a:r>
            <a:endParaRPr lang="it-IT" sz="1200" dirty="0" smtClean="0"/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dirty="0" smtClean="0"/>
              <a:t>ART. 6 – CARATTERISTICHE GENERALI </a:t>
            </a:r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dirty="0" smtClean="0"/>
              <a:t>ART. 7 – CONFINI GEOGRAFICI </a:t>
            </a:r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dirty="0" smtClean="0"/>
              <a:t>ART. 8 - COSTITUZIONE</a:t>
            </a:r>
            <a:endParaRPr lang="it-IT" sz="1200" dirty="0"/>
          </a:p>
        </p:txBody>
      </p:sp>
      <p:sp>
        <p:nvSpPr>
          <p:cNvPr id="5" name="Segnaposto contenuto 2"/>
          <p:cNvSpPr>
            <a:spLocks noGrp="1"/>
          </p:cNvSpPr>
          <p:nvPr>
            <p:ph sz="half" idx="2"/>
          </p:nvPr>
        </p:nvSpPr>
        <p:spPr>
          <a:xfrm>
            <a:off x="4379550" y="1985963"/>
            <a:ext cx="4496981" cy="41402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948113" algn="l"/>
              </a:tabLst>
            </a:pPr>
            <a:r>
              <a:rPr lang="it-IT" sz="1200" dirty="0" smtClean="0"/>
              <a:t>ART</a:t>
            </a:r>
            <a:r>
              <a:rPr lang="it-IT" sz="1200" dirty="0"/>
              <a:t>. 9 – FUNZIONI 	 </a:t>
            </a:r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dirty="0"/>
              <a:t>ART. 10 – ORGANIZZAZIONE DELL’ASSEMBLEA:  </a:t>
            </a:r>
            <a:r>
              <a:rPr lang="it-IT" sz="1200" dirty="0" smtClean="0"/>
              <a:t>                                     </a:t>
            </a:r>
          </a:p>
          <a:p>
            <a:pPr marL="685800" lvl="3" indent="0">
              <a:buNone/>
              <a:tabLst>
                <a:tab pos="3948113" algn="l"/>
              </a:tabLst>
            </a:pPr>
            <a:r>
              <a:rPr lang="it-IT" sz="1200" dirty="0" smtClean="0"/>
              <a:t>IL </a:t>
            </a:r>
            <a:r>
              <a:rPr lang="it-IT" sz="1200" dirty="0"/>
              <a:t>COORDINAMENTO E IL REFERENTE 	</a:t>
            </a:r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dirty="0"/>
              <a:t>ART. 11 – RISORSE </a:t>
            </a:r>
            <a:endParaRPr lang="it-IT" sz="1200" dirty="0" smtClean="0"/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b="1" dirty="0" smtClean="0"/>
              <a:t>TITOLO III - ASSEMBLEE  TEMATICHE</a:t>
            </a:r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dirty="0" smtClean="0"/>
              <a:t>ART.12 – CARATTERISTICHE GENERALI</a:t>
            </a:r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dirty="0" smtClean="0"/>
              <a:t>ART. 13 – MODALITA’ </a:t>
            </a:r>
            <a:r>
              <a:rPr lang="it-IT" sz="1200" dirty="0" err="1" smtClean="0"/>
              <a:t>DI</a:t>
            </a:r>
            <a:r>
              <a:rPr lang="it-IT" sz="1200" dirty="0" smtClean="0"/>
              <a:t> GESTIONE</a:t>
            </a:r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b="1" dirty="0" smtClean="0"/>
              <a:t>TITOLO IV – DISPOSIZIONI FINALI </a:t>
            </a:r>
          </a:p>
          <a:p>
            <a:pPr marL="0" indent="0">
              <a:buNone/>
              <a:tabLst>
                <a:tab pos="3948113" algn="l"/>
              </a:tabLst>
            </a:pPr>
            <a:r>
              <a:rPr lang="it-IT" sz="1200" dirty="0" smtClean="0"/>
              <a:t>ART.14 – LINEE ATTUATIVE </a:t>
            </a:r>
            <a:r>
              <a:rPr lang="it-IT" sz="1200" dirty="0"/>
              <a:t>	</a:t>
            </a:r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r>
              <a:rPr lang="it-IT" dirty="0" smtClean="0"/>
              <a:t>REGOLAMENTO PER LE PRATICHE PARTECIPATIVE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7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 - PRINCIPI </a:t>
            </a:r>
            <a:r>
              <a:rPr lang="it-IT" sz="3200" b="1" dirty="0" smtClean="0"/>
              <a:t>GENERALI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it-IT" sz="3600" b="1" dirty="0" smtClean="0"/>
              <a:t>garantire </a:t>
            </a:r>
            <a:r>
              <a:rPr lang="it-IT" sz="3600" b="1" dirty="0"/>
              <a:t>l'effettiva partecipazione di tutti i cittadini</a:t>
            </a:r>
            <a:r>
              <a:rPr lang="it-IT" sz="3600" dirty="0"/>
              <a:t> alle politiche pubbliche nel loro complesso</a:t>
            </a:r>
            <a:r>
              <a:rPr lang="it-IT" dirty="0" smtClean="0"/>
              <a:t>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1 – PREMESSA E RIFERIMENTI NORMATIVI </a:t>
            </a:r>
          </a:p>
        </p:txBody>
      </p:sp>
      <p:pic>
        <p:nvPicPr>
          <p:cNvPr id="7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2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Costituzione della Repubblica Italiana – art. 3.2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2891118"/>
            <a:ext cx="7556313" cy="3235045"/>
          </a:xfrm>
          <a:solidFill>
            <a:schemeClr val="bg1">
              <a:lumMod val="6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dirty="0" smtClean="0">
                <a:solidFill>
                  <a:schemeClr val="tx1"/>
                </a:solidFill>
              </a:rPr>
              <a:t>Certamente quella della nostra Costituzione è una menzione sommaria ….. frutto però di un itinerario che ne ha rafforzato e non sfumato il principio……La partecipazione vi è prevista come </a:t>
            </a:r>
            <a:r>
              <a:rPr lang="it-IT" b="1" dirty="0" smtClean="0">
                <a:solidFill>
                  <a:schemeClr val="tx1"/>
                </a:solidFill>
              </a:rPr>
              <a:t>effettiva</a:t>
            </a:r>
            <a:r>
              <a:rPr lang="it-IT" dirty="0" smtClean="0">
                <a:solidFill>
                  <a:schemeClr val="tx1"/>
                </a:solidFill>
              </a:rPr>
              <a:t>, carattere che vale come vincolo a predisporre strumenti efficaci a  realizzarla  concretamente.  Da ciò deriva  che ogni livello di governo è in grado, se lo vuole, di praticare ed introdurre nel suo ordinamento processi partecipativi.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chemeClr val="tx1"/>
                </a:solidFill>
              </a:rPr>
              <a:t>(Prof. Umberto Allegretti)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498518" y="1206500"/>
            <a:ext cx="7558960" cy="1684618"/>
          </a:xfrm>
        </p:spPr>
        <p:txBody>
          <a:bodyPr/>
          <a:lstStyle/>
          <a:p>
            <a:r>
              <a:rPr lang="it-IT" sz="1800" dirty="0"/>
              <a:t>E` compito della Repubblica rimuovere gli ostacoli di ordine economico e sociale, che, limitando di fatto la libertà e l'eguaglianza dei cittadini, impediscono il pieno sviluppo della persona umana e </a:t>
            </a:r>
            <a:r>
              <a:rPr lang="it-IT" sz="1800" b="1" u="sng" dirty="0"/>
              <a:t>l'effettiva partecipazione</a:t>
            </a:r>
            <a:r>
              <a:rPr lang="it-IT" sz="1800" b="1" dirty="0"/>
              <a:t>  </a:t>
            </a:r>
            <a:r>
              <a:rPr lang="it-IT" sz="1800" dirty="0"/>
              <a:t>di tutti i lavoratori all'organizzazione politica, economica e sociale del Paese</a:t>
            </a:r>
            <a:endParaRPr lang="it-IT" sz="1800" dirty="0" smtClean="0"/>
          </a:p>
        </p:txBody>
      </p:sp>
      <p:pic>
        <p:nvPicPr>
          <p:cNvPr id="6" name="Picture 2" descr="C:\Users\pr1\Desktop\logocomun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06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 - PRINCIPI </a:t>
            </a:r>
            <a:r>
              <a:rPr lang="it-IT" sz="3200" b="1" dirty="0" smtClean="0"/>
              <a:t>GENERALI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t-IT" b="1" dirty="0"/>
              <a:t>La partecipazione è un diritto </a:t>
            </a:r>
            <a:r>
              <a:rPr lang="it-IT" b="1" dirty="0" smtClean="0"/>
              <a:t>dei cittadini</a:t>
            </a:r>
            <a:r>
              <a:rPr lang="it-IT" dirty="0" smtClean="0"/>
              <a:t>.</a:t>
            </a:r>
            <a:endParaRPr lang="it-IT" dirty="0"/>
          </a:p>
          <a:p>
            <a:pPr marL="457200" lvl="0" indent="-457200" algn="just">
              <a:buFont typeface="+mj-lt"/>
              <a:buAutoNum type="arabicPeriod"/>
            </a:pPr>
            <a:r>
              <a:rPr lang="it-IT" dirty="0"/>
              <a:t>Il presente Regolamento della Partecipazione promuove e tutela la partecipazione dei cittadini all’attività amministrativa dell'ente </a:t>
            </a:r>
            <a:r>
              <a:rPr lang="it-IT" dirty="0" smtClean="0"/>
              <a:t>tramite </a:t>
            </a:r>
            <a:r>
              <a:rPr lang="it-IT" dirty="0"/>
              <a:t>la </a:t>
            </a:r>
            <a:r>
              <a:rPr lang="it-IT" b="1" dirty="0"/>
              <a:t>formazione e il consolidamento di nuovi spazi e percorsi di </a:t>
            </a:r>
            <a:r>
              <a:rPr lang="it-IT" b="1" dirty="0" smtClean="0"/>
              <a:t>partecipazione</a:t>
            </a:r>
            <a:r>
              <a:rPr lang="it-IT" dirty="0" smtClean="0"/>
              <a:t> che </a:t>
            </a:r>
            <a:r>
              <a:rPr lang="it-IT" dirty="0"/>
              <a:t>facciano emergere bisogni collettivi, priorità d’intervento, proposte diffuse e siano in grado di elaborare e costruire soluzioni condivise e praticabili.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2 - PRINCIPI GENERALI E OBIETTIVI</a:t>
            </a:r>
          </a:p>
        </p:txBody>
      </p:sp>
      <p:pic>
        <p:nvPicPr>
          <p:cNvPr id="7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1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 - PRINCIPI </a:t>
            </a:r>
            <a:r>
              <a:rPr lang="it-IT" sz="3200" b="1" dirty="0" smtClean="0"/>
              <a:t>GENERALI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14216"/>
          </a:xfrm>
        </p:spPr>
        <p:txBody>
          <a:bodyPr>
            <a:normAutofit fontScale="85000" lnSpcReduction="20000"/>
          </a:bodyPr>
          <a:lstStyle/>
          <a:p>
            <a:pPr marL="457200" lvl="0" indent="-457200" algn="just">
              <a:buFont typeface="+mj-lt"/>
              <a:buAutoNum type="arabicPeriod" startAt="3"/>
            </a:pPr>
            <a:r>
              <a:rPr lang="it-IT" dirty="0"/>
              <a:t>Con il presente Regolamento si perseguono i seguenti </a:t>
            </a:r>
            <a:r>
              <a:rPr lang="it-IT" b="1" dirty="0"/>
              <a:t>obiettivi</a:t>
            </a:r>
            <a:r>
              <a:rPr lang="it-IT" dirty="0"/>
              <a:t>:</a:t>
            </a:r>
            <a:endParaRPr lang="it-IT" sz="1800" dirty="0"/>
          </a:p>
          <a:p>
            <a:pPr marL="571500" lvl="1" indent="-342900" algn="just">
              <a:buFont typeface="+mj-lt"/>
              <a:buAutoNum type="alphaLcPeriod"/>
            </a:pPr>
            <a:r>
              <a:rPr lang="it-IT" dirty="0"/>
              <a:t>rafforzare e rinnovare la </a:t>
            </a:r>
            <a:r>
              <a:rPr lang="it-IT" b="1" dirty="0"/>
              <a:t>democrazia</a:t>
            </a:r>
            <a:r>
              <a:rPr lang="it-IT" dirty="0"/>
              <a:t> con pratiche, processi e strumenti di democrazia partecipativa</a:t>
            </a:r>
            <a:endParaRPr lang="it-IT" sz="1600" dirty="0"/>
          </a:p>
          <a:p>
            <a:pPr marL="571500" lvl="1" indent="-342900" algn="just">
              <a:buFont typeface="+mj-lt"/>
              <a:buAutoNum type="alphaLcPeriod"/>
            </a:pPr>
            <a:r>
              <a:rPr lang="it-IT" dirty="0"/>
              <a:t>contribuire ad una più elevata </a:t>
            </a:r>
            <a:r>
              <a:rPr lang="it-IT" b="1" dirty="0"/>
              <a:t>coesione sociale</a:t>
            </a:r>
            <a:r>
              <a:rPr lang="it-IT" dirty="0"/>
              <a:t>, attraverso </a:t>
            </a:r>
            <a:r>
              <a:rPr lang="it-IT" dirty="0" smtClean="0"/>
              <a:t>la diffusione della cultura della partecipazione e la  </a:t>
            </a:r>
            <a:r>
              <a:rPr lang="it-IT" dirty="0"/>
              <a:t>valorizzazione di tutte le forme di impegno </a:t>
            </a:r>
            <a:r>
              <a:rPr lang="it-IT" dirty="0" smtClean="0"/>
              <a:t>civico, dei saperi e delle competenze diffuse nella società;</a:t>
            </a:r>
            <a:endParaRPr lang="it-IT" sz="1600" dirty="0"/>
          </a:p>
          <a:p>
            <a:pPr marL="571500" lvl="1" indent="-342900" algn="just">
              <a:buFont typeface="+mj-lt"/>
              <a:buAutoNum type="alphaLcPeriod"/>
            </a:pPr>
            <a:r>
              <a:rPr lang="it-IT" dirty="0"/>
              <a:t>favorire l'</a:t>
            </a:r>
            <a:r>
              <a:rPr lang="it-IT" b="1" dirty="0"/>
              <a:t>inclusione</a:t>
            </a:r>
            <a:r>
              <a:rPr lang="it-IT" dirty="0"/>
              <a:t> dei soggetti deboli e l'emersione di interessi diffusi o scarsamente rappresentati;</a:t>
            </a:r>
            <a:endParaRPr lang="it-IT" sz="1600" dirty="0"/>
          </a:p>
          <a:p>
            <a:pPr marL="571500" lvl="1" indent="-342900" algn="just">
              <a:buFont typeface="+mj-lt"/>
              <a:buAutoNum type="alphaLcPeriod"/>
            </a:pPr>
            <a:r>
              <a:rPr lang="it-IT" dirty="0"/>
              <a:t>favorire la formazione e la </a:t>
            </a:r>
            <a:r>
              <a:rPr lang="it-IT" b="1" dirty="0"/>
              <a:t>qualificazione della Pubblica Amministrazione</a:t>
            </a:r>
            <a:r>
              <a:rPr lang="it-IT" dirty="0"/>
              <a:t> e dei suoi operatori </a:t>
            </a:r>
            <a:endParaRPr lang="it-IT" sz="1600" dirty="0"/>
          </a:p>
          <a:p>
            <a:pPr marL="571500" lvl="1" indent="-342900" algn="just">
              <a:buFont typeface="+mj-lt"/>
              <a:buAutoNum type="alphaLcPeriod"/>
            </a:pPr>
            <a:r>
              <a:rPr lang="it-IT" dirty="0"/>
              <a:t>promuovere nuove forme di </a:t>
            </a:r>
            <a:r>
              <a:rPr lang="it-IT" b="1" dirty="0"/>
              <a:t>comunicazione pubblica</a:t>
            </a:r>
            <a:r>
              <a:rPr lang="it-IT" dirty="0"/>
              <a:t> per una piena affermazione del diritto alla trasparenza e della cittadinanza attiva;</a:t>
            </a:r>
            <a:endParaRPr lang="it-IT" sz="1600" dirty="0"/>
          </a:p>
          <a:p>
            <a:pPr marL="571500" lvl="1" indent="-342900" algn="just">
              <a:buFont typeface="+mj-lt"/>
              <a:buAutoNum type="alphaLcPeriod"/>
            </a:pPr>
            <a:r>
              <a:rPr lang="it-IT" dirty="0"/>
              <a:t>ottimizzare i </a:t>
            </a:r>
            <a:r>
              <a:rPr lang="it-IT" b="1" dirty="0"/>
              <a:t>processi decisionali</a:t>
            </a:r>
            <a:r>
              <a:rPr lang="it-IT" dirty="0"/>
              <a:t>, attraverso forme di condivisione e di discussione preventiva di programmi e/o di </a:t>
            </a:r>
            <a:r>
              <a:rPr lang="it-IT" dirty="0" smtClean="0"/>
              <a:t>progetti che, nel rispetto delle esigenze di celerità e trasparenza, garantiscano la più ampia condivisione;</a:t>
            </a:r>
            <a:endParaRPr lang="it-IT" sz="1600" dirty="0"/>
          </a:p>
          <a:p>
            <a:pPr marL="571500" lvl="1" indent="-342900" algn="just">
              <a:buFont typeface="+mj-lt"/>
              <a:buAutoNum type="alphaLcPeriod"/>
            </a:pPr>
            <a:r>
              <a:rPr lang="it-IT" dirty="0"/>
              <a:t>garantire a tutti i cittadini una adeguata </a:t>
            </a:r>
            <a:r>
              <a:rPr lang="it-IT" b="1" dirty="0" smtClean="0"/>
              <a:t>informazione, </a:t>
            </a:r>
            <a:r>
              <a:rPr lang="it-IT" dirty="0" smtClean="0"/>
              <a:t>che costituisce una condizione della partecipazione.</a:t>
            </a:r>
          </a:p>
          <a:p>
            <a:pPr marL="571500" lvl="1" indent="-342900" algn="just">
              <a:buFont typeface="+mj-lt"/>
              <a:buAutoNum type="alphaLcPeriod"/>
            </a:pPr>
            <a:r>
              <a:rPr lang="it-IT" sz="1600" dirty="0" smtClean="0"/>
              <a:t>Realizzare una gestione condivisa del governo locale oltre ad un migliore utilizzo delle risorse comuni</a:t>
            </a:r>
            <a:endParaRPr lang="it-IT" sz="16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2 - PRINCIPI GENERALI E OBIETTIVI</a:t>
            </a:r>
          </a:p>
        </p:txBody>
      </p:sp>
      <p:sp>
        <p:nvSpPr>
          <p:cNvPr id="5" name="Segnaposto testo 3"/>
          <p:cNvSpPr txBox="1">
            <a:spLocks/>
          </p:cNvSpPr>
          <p:nvPr/>
        </p:nvSpPr>
        <p:spPr>
          <a:xfrm>
            <a:off x="498518" y="1572127"/>
            <a:ext cx="7558960" cy="46429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 lang="en-US" sz="9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u="sng" dirty="0"/>
              <a:t>OBIETTIVI DEL REGOLAMENTO</a:t>
            </a:r>
          </a:p>
        </p:txBody>
      </p:sp>
      <p:pic>
        <p:nvPicPr>
          <p:cNvPr id="8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TITOLO I - PRINCIPI </a:t>
            </a:r>
            <a:r>
              <a:rPr lang="it-IT" sz="3200" b="1" dirty="0" smtClean="0"/>
              <a:t>GENERALI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it-IT" dirty="0"/>
              <a:t>La possibilità di esprimere proposte e dare contributi è libera e riguarda:</a:t>
            </a:r>
          </a:p>
          <a:p>
            <a:pPr lvl="3" algn="just">
              <a:buFont typeface="Lucida Grande"/>
              <a:buChar char="-"/>
            </a:pPr>
            <a:r>
              <a:rPr lang="it-IT" dirty="0" smtClean="0"/>
              <a:t>i </a:t>
            </a:r>
            <a:r>
              <a:rPr lang="it-IT" b="1" dirty="0"/>
              <a:t>Cittadini residenti</a:t>
            </a:r>
            <a:r>
              <a:rPr lang="it-IT" dirty="0"/>
              <a:t> nel Comune che abbiano </a:t>
            </a:r>
            <a:r>
              <a:rPr lang="it-IT" u="sng" dirty="0"/>
              <a:t>compiuto il sedicesimo anno di </a:t>
            </a:r>
            <a:r>
              <a:rPr lang="it-IT" u="sng" dirty="0" smtClean="0"/>
              <a:t>età</a:t>
            </a:r>
            <a:r>
              <a:rPr lang="it-IT" dirty="0" smtClean="0"/>
              <a:t>, le </a:t>
            </a:r>
            <a:r>
              <a:rPr lang="it-IT" b="1" dirty="0"/>
              <a:t>Cittadine e i Cittadini italiani, dell’Unione Europea e gli stranieri</a:t>
            </a:r>
            <a:r>
              <a:rPr lang="it-IT" dirty="0"/>
              <a:t> </a:t>
            </a:r>
            <a:r>
              <a:rPr lang="it-IT" b="1" dirty="0"/>
              <a:t>regolarmente soggiornanti</a:t>
            </a:r>
            <a:r>
              <a:rPr lang="it-IT" dirty="0"/>
              <a:t> anche non residenti nel comune purché abbiano </a:t>
            </a:r>
            <a:r>
              <a:rPr lang="it-IT" u="sng" dirty="0"/>
              <a:t>compiuto il sedicesimo anno di età</a:t>
            </a:r>
            <a:r>
              <a:rPr lang="it-IT" dirty="0"/>
              <a:t> ed esercitino nel Comune la propria </a:t>
            </a:r>
            <a:r>
              <a:rPr lang="it-IT" u="sng" dirty="0"/>
              <a:t>attività prevalente di lavoro e studio</a:t>
            </a:r>
            <a:r>
              <a:rPr lang="it-IT" dirty="0"/>
              <a:t>;</a:t>
            </a:r>
          </a:p>
          <a:p>
            <a:pPr lvl="3" algn="just">
              <a:buFont typeface="Lucida Grande"/>
              <a:buChar char="-"/>
            </a:pPr>
            <a:r>
              <a:rPr lang="it-IT" dirty="0"/>
              <a:t>le forme </a:t>
            </a:r>
            <a:r>
              <a:rPr lang="it-IT" b="1" dirty="0"/>
              <a:t>aggregate di cittadini</a:t>
            </a:r>
            <a:r>
              <a:rPr lang="it-IT" dirty="0"/>
              <a:t> – Associazioni, Comitati, </a:t>
            </a:r>
            <a:r>
              <a:rPr lang="it-IT" dirty="0" err="1"/>
              <a:t>ecc</a:t>
            </a:r>
            <a:r>
              <a:rPr lang="it-IT" dirty="0"/>
              <a:t> -  aventi sede nel territorio comunale e iscritte all’Albo comunale delle forme associative, con attività prevalente nell’ambito territoriale di riferimento.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ART. 3 - SOGGETTI DELLA PARTECIPAZIONE</a:t>
            </a:r>
          </a:p>
        </p:txBody>
      </p:sp>
      <p:pic>
        <p:nvPicPr>
          <p:cNvPr id="7" name="Picture 3" descr="C:\Users\pr1\Desktop\logocomunetes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659834"/>
            <a:ext cx="550454" cy="30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1\Desktop\logocomun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609" y="1033194"/>
            <a:ext cx="550454" cy="69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7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ntaggio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2736</Words>
  <Application>Microsoft Office PowerPoint</Application>
  <PresentationFormat>Presentazione su schermo (4:3)</PresentationFormat>
  <Paragraphs>267</Paragraphs>
  <Slides>32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7" baseType="lpstr">
      <vt:lpstr>Calibri</vt:lpstr>
      <vt:lpstr>Lucida Grande</vt:lpstr>
      <vt:lpstr>Rockwell</vt:lpstr>
      <vt:lpstr>Wingdings</vt:lpstr>
      <vt:lpstr>Vantaggio</vt:lpstr>
      <vt:lpstr>REGOLAMENTO PER LE PRATICHE PARTECIPATIVE </vt:lpstr>
      <vt:lpstr>REGOLAMENTO PER LE PRATICHE PARTECIPATIVE</vt:lpstr>
      <vt:lpstr>REGOLAMENTO PER LE PRATICHE PARTECIPATIVE</vt:lpstr>
      <vt:lpstr>REGOLAMENTO PER LE PRATICHE PARTECIPATIVE</vt:lpstr>
      <vt:lpstr>TITOLO I - PRINCIPI GENERALI</vt:lpstr>
      <vt:lpstr>Costituzione della Repubblica Italiana – art. 3.2</vt:lpstr>
      <vt:lpstr>TITOLO I - PRINCIPI GENERALI</vt:lpstr>
      <vt:lpstr>TITOLO I - PRINCIPI GENERALI</vt:lpstr>
      <vt:lpstr>TITOLO I - PRINCIPI GENERALI</vt:lpstr>
      <vt:lpstr>TITOLO I - PRINCIPI GENERALI</vt:lpstr>
      <vt:lpstr>TITOLO I - PRINCIPI GENERALI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 – ASSEMBLEE DI ZONA</vt:lpstr>
      <vt:lpstr>TITOLO III – ASSEMBLEE TEMATICHE</vt:lpstr>
      <vt:lpstr>TITOLO III – ASSEMBLEE TEMATICHE</vt:lpstr>
      <vt:lpstr>TITOLO III – ASSEMBLEE TEMATICHE</vt:lpstr>
      <vt:lpstr>TITOLO III – ASSEMBLEE TEMATICHE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REGOLAMENTO PER LE PRATICHE PARTECIPATIVE</dc:title>
  <dc:creator>Luca Ceruti</dc:creator>
  <cp:lastModifiedBy>Patrignani Massimo</cp:lastModifiedBy>
  <cp:revision>75</cp:revision>
  <dcterms:created xsi:type="dcterms:W3CDTF">2014-04-19T09:43:40Z</dcterms:created>
  <dcterms:modified xsi:type="dcterms:W3CDTF">2016-12-06T08:35:06Z</dcterms:modified>
</cp:coreProperties>
</file>