
<file path=[Content_Types].xml><?xml version="1.0" encoding="utf-8"?>
<Types xmlns="http://schemas.openxmlformats.org/package/2006/content-types">
  <Default Extension="png" ContentType="image/png"/>
  <Default Extension="jpeg" ContentType="image/jpeg"/>
  <Default Extension="wmf" ContentType="image/x-w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92" r:id="rId3"/>
    <p:sldId id="263" r:id="rId4"/>
    <p:sldId id="271" r:id="rId5"/>
    <p:sldId id="293" r:id="rId6"/>
    <p:sldId id="294" r:id="rId7"/>
    <p:sldId id="295" r:id="rId8"/>
    <p:sldId id="297" r:id="rId9"/>
    <p:sldId id="312" r:id="rId10"/>
    <p:sldId id="296" r:id="rId11"/>
    <p:sldId id="300" r:id="rId12"/>
    <p:sldId id="301" r:id="rId13"/>
    <p:sldId id="269" r:id="rId14"/>
    <p:sldId id="302" r:id="rId15"/>
    <p:sldId id="303" r:id="rId16"/>
    <p:sldId id="304" r:id="rId17"/>
    <p:sldId id="305" r:id="rId18"/>
    <p:sldId id="306" r:id="rId19"/>
    <p:sldId id="307" r:id="rId20"/>
    <p:sldId id="308" r:id="rId21"/>
    <p:sldId id="288" r:id="rId22"/>
    <p:sldId id="309" r:id="rId23"/>
    <p:sldId id="310" r:id="rId24"/>
    <p:sldId id="268" r:id="rId25"/>
    <p:sldId id="282" r:id="rId26"/>
    <p:sldId id="283" r:id="rId27"/>
    <p:sldId id="284" r:id="rId28"/>
    <p:sldId id="285" r:id="rId29"/>
    <p:sldId id="286" r:id="rId30"/>
    <p:sldId id="287" r:id="rId31"/>
    <p:sldId id="311" r:id="rId32"/>
  </p:sldIdLst>
  <p:sldSz cx="12192000" cy="6858000"/>
  <p:notesSz cx="6858000" cy="9144000"/>
  <p:defaultTextStyle>
    <a:defPPr>
      <a:defRPr lang="en-US"/>
    </a:defPPr>
    <a:lvl1pPr algn="l" defTabSz="457200"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defTabSz="457200"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defTabSz="457200"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defTabSz="457200"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defTabSz="457200"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76" d="100"/>
          <a:sy n="76" d="100"/>
        </p:scale>
        <p:origin x="90"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F:\PUNTO%20UNICO%20COTTURA\RAPPORTI%20CON%20I.C\proiezioni%20IC%20Como%20Prestino%20dal%202016.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PUNTO%20UNICO%20COTTURA\RAPPORTI%20CON%20I.C\proiezioni%20IC%20Como%20Prestino%20dal%202016.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PUNTO%20UNICO%20COTTURA\RAPPORTI%20CON%20I.C\proiezioni%20IC%20Como%20Prestino%20dal%202016.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PUNTO%20UNICO%20COTTURA\RAPPORTI%20CON%20I.C\proiezioni%20IC%20Como%20Prestino%20dal%202016.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PUNTO%20UNICO%20COTTURA\RAPPORTI%20CON%20I.C\proiezioni%20IC%20Como%20Prestino%20dal%202016.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b="0" i="0" u="none" strike="noStrike" baseline="0">
                <a:solidFill>
                  <a:srgbClr val="000000"/>
                </a:solidFill>
                <a:latin typeface="Arial"/>
                <a:ea typeface="Arial"/>
                <a:cs typeface="Arial"/>
              </a:defRPr>
            </a:pPr>
            <a:r>
              <a:rPr lang="it-IT"/>
              <a:t>Primaria Prestino proiezione
</a:t>
            </a:r>
          </a:p>
        </c:rich>
      </c:tx>
      <c:layout>
        <c:manualLayout>
          <c:xMode val="edge"/>
          <c:yMode val="edge"/>
          <c:x val="0.25106427653990071"/>
          <c:y val="5.2863436123348082E-2"/>
        </c:manualLayout>
      </c:layout>
      <c:overlay val="0"/>
      <c:spPr>
        <a:noFill/>
        <a:ln w="25400">
          <a:noFill/>
        </a:ln>
      </c:spPr>
    </c:title>
    <c:autoTitleDeleted val="0"/>
    <c:plotArea>
      <c:layout>
        <c:manualLayout>
          <c:layoutTarget val="inner"/>
          <c:xMode val="edge"/>
          <c:yMode val="edge"/>
          <c:x val="5.5891942905284993E-2"/>
          <c:y val="1.4102269979044315E-2"/>
          <c:w val="0.94410805709471524"/>
          <c:h val="0.87323168590193057"/>
        </c:manualLayout>
      </c:layout>
      <c:barChart>
        <c:barDir val="col"/>
        <c:grouping val="clustered"/>
        <c:varyColors val="0"/>
        <c:ser>
          <c:idx val="0"/>
          <c:order val="0"/>
          <c:tx>
            <c:strRef>
              <c:f>'Primaria Prestino'!$B$60</c:f>
              <c:strCache>
                <c:ptCount val="1"/>
                <c:pt idx="0">
                  <c:v>al.</c:v>
                </c:pt>
              </c:strCache>
            </c:strRef>
          </c:tx>
          <c:spPr>
            <a:solidFill>
              <a:srgbClr val="FF0000"/>
            </a:solidFill>
            <a:ln w="12700">
              <a:solidFill>
                <a:srgbClr val="000000"/>
              </a:solidFill>
              <a:prstDash val="solid"/>
            </a:ln>
          </c:spPr>
          <c:invertIfNegative val="0"/>
          <c:cat>
            <c:strRef>
              <c:f>'Primaria Prestino'!$A$61:$A$66</c:f>
              <c:strCache>
                <c:ptCount val="6"/>
                <c:pt idx="0">
                  <c:v>2015-16</c:v>
                </c:pt>
                <c:pt idx="1">
                  <c:v>2016-17</c:v>
                </c:pt>
                <c:pt idx="2">
                  <c:v>2017-18</c:v>
                </c:pt>
                <c:pt idx="3">
                  <c:v>2018-19</c:v>
                </c:pt>
                <c:pt idx="4">
                  <c:v>2019-20</c:v>
                </c:pt>
                <c:pt idx="5">
                  <c:v>2020-21</c:v>
                </c:pt>
              </c:strCache>
            </c:strRef>
          </c:cat>
          <c:val>
            <c:numRef>
              <c:f>'Primaria Prestino'!$B$61:$B$66</c:f>
              <c:numCache>
                <c:formatCode>General</c:formatCode>
                <c:ptCount val="6"/>
                <c:pt idx="0">
                  <c:v>102</c:v>
                </c:pt>
                <c:pt idx="1">
                  <c:v>109</c:v>
                </c:pt>
                <c:pt idx="2">
                  <c:v>115</c:v>
                </c:pt>
                <c:pt idx="3">
                  <c:v>112</c:v>
                </c:pt>
                <c:pt idx="4">
                  <c:v>112</c:v>
                </c:pt>
                <c:pt idx="5">
                  <c:v>111</c:v>
                </c:pt>
              </c:numCache>
            </c:numRef>
          </c:val>
        </c:ser>
        <c:dLbls>
          <c:showLegendKey val="0"/>
          <c:showVal val="0"/>
          <c:showCatName val="0"/>
          <c:showSerName val="0"/>
          <c:showPercent val="0"/>
          <c:showBubbleSize val="0"/>
        </c:dLbls>
        <c:gapWidth val="150"/>
        <c:axId val="251925000"/>
        <c:axId val="361134224"/>
      </c:barChart>
      <c:catAx>
        <c:axId val="251925000"/>
        <c:scaling>
          <c:orientation val="minMax"/>
        </c:scaling>
        <c:delete val="0"/>
        <c:axPos val="b"/>
        <c:numFmt formatCode="General" sourceLinked="1"/>
        <c:majorTickMark val="out"/>
        <c:minorTickMark val="none"/>
        <c:tickLblPos val="nextTo"/>
        <c:spPr>
          <a:ln w="3175">
            <a:solidFill>
              <a:srgbClr val="000000"/>
            </a:solidFill>
            <a:prstDash val="solid"/>
          </a:ln>
        </c:spPr>
        <c:txPr>
          <a:bodyPr rot="-5400000" vert="horz"/>
          <a:lstStyle/>
          <a:p>
            <a:pPr>
              <a:defRPr sz="800" b="0" i="0" u="none" strike="noStrike" baseline="0">
                <a:solidFill>
                  <a:srgbClr val="000000"/>
                </a:solidFill>
                <a:latin typeface="Arial"/>
                <a:ea typeface="Arial"/>
                <a:cs typeface="Arial"/>
              </a:defRPr>
            </a:pPr>
            <a:endParaRPr lang="it-IT"/>
          </a:p>
        </c:txPr>
        <c:crossAx val="361134224"/>
        <c:crosses val="autoZero"/>
        <c:auto val="1"/>
        <c:lblAlgn val="ctr"/>
        <c:lblOffset val="100"/>
        <c:tickLblSkip val="1"/>
        <c:tickMarkSkip val="1"/>
        <c:noMultiLvlLbl val="0"/>
      </c:catAx>
      <c:valAx>
        <c:axId val="361134224"/>
        <c:scaling>
          <c:orientation val="minMax"/>
          <c:max val="120"/>
          <c:min val="0"/>
        </c:scaling>
        <c:delete val="0"/>
        <c:axPos val="l"/>
        <c:majorGridlines>
          <c:spPr>
            <a:ln w="3175">
              <a:solidFill>
                <a:srgbClr val="000000"/>
              </a:solidFill>
              <a:prstDash val="solid"/>
            </a:ln>
          </c:spPr>
        </c:majorGridlines>
        <c:numFmt formatCode="General" sourceLinked="1"/>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it-IT"/>
          </a:p>
        </c:txPr>
        <c:crossAx val="251925000"/>
        <c:crosses val="autoZero"/>
        <c:crossBetween val="between"/>
      </c:valAx>
      <c:spPr>
        <a:solidFill>
          <a:srgbClr val="C0C0C0"/>
        </a:solidFill>
        <a:ln w="12700">
          <a:solidFill>
            <a:srgbClr val="808080"/>
          </a:solidFill>
          <a:prstDash val="solid"/>
        </a:ln>
      </c:spPr>
    </c:plotArea>
    <c:legend>
      <c:legendPos val="r"/>
      <c:layout>
        <c:manualLayout>
          <c:xMode val="edge"/>
          <c:yMode val="edge"/>
          <c:x val="0.84255497850002781"/>
          <c:y val="0.43171806167400906"/>
          <c:w val="0.12340470207181559"/>
          <c:h val="8.8105726872246742E-2"/>
        </c:manualLayout>
      </c:layout>
      <c:overlay val="0"/>
      <c:spPr>
        <a:solidFill>
          <a:srgbClr val="FFFFFF"/>
        </a:solidFill>
        <a:ln w="3175">
          <a:solidFill>
            <a:srgbClr val="000000"/>
          </a:solidFill>
          <a:prstDash val="solid"/>
        </a:ln>
      </c:spPr>
      <c:txPr>
        <a:bodyPr/>
        <a:lstStyle/>
        <a:p>
          <a:pPr>
            <a:defRPr sz="735" b="0" i="0" u="none" strike="noStrike" baseline="0">
              <a:solidFill>
                <a:srgbClr val="000000"/>
              </a:solidFill>
              <a:latin typeface="Arial"/>
              <a:ea typeface="Arial"/>
              <a:cs typeface="Arial"/>
            </a:defRPr>
          </a:pPr>
          <a:endParaRPr lang="it-IT"/>
        </a:p>
      </c:txPr>
    </c:legend>
    <c:plotVisOnly val="1"/>
    <c:dispBlanksAs val="gap"/>
    <c:showDLblsOverMax val="0"/>
  </c:chart>
  <c:spPr>
    <a:solidFill>
      <a:srgbClr val="FFFFFF"/>
    </a:solidFill>
    <a:ln w="3175">
      <a:solidFill>
        <a:srgbClr val="000000"/>
      </a:solidFill>
      <a:prstDash val="solid"/>
    </a:ln>
  </c:spPr>
  <c:txPr>
    <a:bodyPr/>
    <a:lstStyle/>
    <a:p>
      <a:pPr>
        <a:defRPr sz="800" b="0" i="0" u="none" strike="noStrike" baseline="0">
          <a:solidFill>
            <a:srgbClr val="000000"/>
          </a:solidFill>
          <a:latin typeface="Arial"/>
          <a:ea typeface="Arial"/>
          <a:cs typeface="Arial"/>
        </a:defRPr>
      </a:pPr>
      <a:endParaRPr lang="it-IT"/>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Arial"/>
                <a:ea typeface="Arial"/>
                <a:cs typeface="Arial"/>
              </a:defRPr>
            </a:pPr>
            <a:r>
              <a:rPr lang="it-IT"/>
              <a:t>Secondaria Prestino storico
</a:t>
            </a:r>
          </a:p>
        </c:rich>
      </c:tx>
      <c:layout>
        <c:manualLayout>
          <c:xMode val="edge"/>
          <c:yMode val="edge"/>
          <c:x val="0.26546418811050682"/>
          <c:y val="5.5363321799307981E-2"/>
        </c:manualLayout>
      </c:layout>
      <c:overlay val="0"/>
      <c:spPr>
        <a:noFill/>
        <a:ln w="25400">
          <a:noFill/>
        </a:ln>
      </c:spPr>
    </c:title>
    <c:autoTitleDeleted val="0"/>
    <c:plotArea>
      <c:layout>
        <c:manualLayout>
          <c:layoutTarget val="inner"/>
          <c:xMode val="edge"/>
          <c:yMode val="edge"/>
          <c:x val="5.5881169017347035E-2"/>
          <c:y val="1.4104120962780207E-2"/>
          <c:w val="0.9325382812360794"/>
          <c:h val="0.87321504701415109"/>
        </c:manualLayout>
      </c:layout>
      <c:barChart>
        <c:barDir val="col"/>
        <c:grouping val="clustered"/>
        <c:varyColors val="0"/>
        <c:ser>
          <c:idx val="0"/>
          <c:order val="0"/>
          <c:tx>
            <c:strRef>
              <c:f>Secondaria!$B$24</c:f>
              <c:strCache>
                <c:ptCount val="1"/>
                <c:pt idx="0">
                  <c:v>stud.</c:v>
                </c:pt>
              </c:strCache>
            </c:strRef>
          </c:tx>
          <c:spPr>
            <a:solidFill>
              <a:srgbClr val="9999FF"/>
            </a:solidFill>
            <a:ln w="12700">
              <a:solidFill>
                <a:srgbClr val="000000"/>
              </a:solidFill>
              <a:prstDash val="solid"/>
            </a:ln>
          </c:spPr>
          <c:invertIfNegative val="0"/>
          <c:cat>
            <c:strRef>
              <c:f>Secondaria!$A$25:$A$37</c:f>
              <c:strCache>
                <c:ptCount val="13"/>
                <c:pt idx="0">
                  <c:v>2002-03</c:v>
                </c:pt>
                <c:pt idx="1">
                  <c:v>2003-04</c:v>
                </c:pt>
                <c:pt idx="2">
                  <c:v>2004-05</c:v>
                </c:pt>
                <c:pt idx="3">
                  <c:v>2005-06</c:v>
                </c:pt>
                <c:pt idx="4">
                  <c:v>2006-07</c:v>
                </c:pt>
                <c:pt idx="5">
                  <c:v>2007-08</c:v>
                </c:pt>
                <c:pt idx="6">
                  <c:v>2008-09</c:v>
                </c:pt>
                <c:pt idx="7">
                  <c:v>2009-10</c:v>
                </c:pt>
                <c:pt idx="8">
                  <c:v>2010-11</c:v>
                </c:pt>
                <c:pt idx="9">
                  <c:v>2011-12</c:v>
                </c:pt>
                <c:pt idx="10">
                  <c:v>2012-13</c:v>
                </c:pt>
                <c:pt idx="11">
                  <c:v>2013-14</c:v>
                </c:pt>
                <c:pt idx="12">
                  <c:v>2014-15</c:v>
                </c:pt>
              </c:strCache>
            </c:strRef>
          </c:cat>
          <c:val>
            <c:numRef>
              <c:f>Secondaria!$B$25:$B$37</c:f>
              <c:numCache>
                <c:formatCode>General</c:formatCode>
                <c:ptCount val="13"/>
                <c:pt idx="0">
                  <c:v>157</c:v>
                </c:pt>
                <c:pt idx="1">
                  <c:v>166</c:v>
                </c:pt>
                <c:pt idx="2">
                  <c:v>166</c:v>
                </c:pt>
                <c:pt idx="3">
                  <c:v>161</c:v>
                </c:pt>
                <c:pt idx="4">
                  <c:v>141</c:v>
                </c:pt>
                <c:pt idx="5">
                  <c:v>121</c:v>
                </c:pt>
                <c:pt idx="6">
                  <c:v>140</c:v>
                </c:pt>
                <c:pt idx="7">
                  <c:v>158</c:v>
                </c:pt>
                <c:pt idx="8">
                  <c:v>152</c:v>
                </c:pt>
                <c:pt idx="9">
                  <c:v>154</c:v>
                </c:pt>
                <c:pt idx="10">
                  <c:v>167</c:v>
                </c:pt>
                <c:pt idx="11">
                  <c:v>157</c:v>
                </c:pt>
                <c:pt idx="12">
                  <c:v>163</c:v>
                </c:pt>
              </c:numCache>
            </c:numRef>
          </c:val>
        </c:ser>
        <c:dLbls>
          <c:showLegendKey val="0"/>
          <c:showVal val="0"/>
          <c:showCatName val="0"/>
          <c:showSerName val="0"/>
          <c:showPercent val="0"/>
          <c:showBubbleSize val="0"/>
        </c:dLbls>
        <c:gapWidth val="150"/>
        <c:axId val="361129520"/>
        <c:axId val="361131088"/>
      </c:barChart>
      <c:catAx>
        <c:axId val="361129520"/>
        <c:scaling>
          <c:orientation val="minMax"/>
        </c:scaling>
        <c:delete val="0"/>
        <c:axPos val="b"/>
        <c:numFmt formatCode="General" sourceLinked="1"/>
        <c:majorTickMark val="out"/>
        <c:minorTickMark val="none"/>
        <c:tickLblPos val="nextTo"/>
        <c:spPr>
          <a:ln w="3175">
            <a:solidFill>
              <a:srgbClr val="000000"/>
            </a:solidFill>
            <a:prstDash val="solid"/>
          </a:ln>
        </c:spPr>
        <c:txPr>
          <a:bodyPr rot="-5400000" vert="horz"/>
          <a:lstStyle/>
          <a:p>
            <a:pPr>
              <a:defRPr sz="800" b="0" i="0" u="none" strike="noStrike" baseline="0">
                <a:solidFill>
                  <a:srgbClr val="000000"/>
                </a:solidFill>
                <a:latin typeface="Arial"/>
                <a:ea typeface="Arial"/>
                <a:cs typeface="Arial"/>
              </a:defRPr>
            </a:pPr>
            <a:endParaRPr lang="it-IT"/>
          </a:p>
        </c:txPr>
        <c:crossAx val="361131088"/>
        <c:crosses val="autoZero"/>
        <c:auto val="1"/>
        <c:lblAlgn val="ctr"/>
        <c:lblOffset val="100"/>
        <c:tickLblSkip val="1"/>
        <c:tickMarkSkip val="1"/>
        <c:noMultiLvlLbl val="0"/>
      </c:catAx>
      <c:valAx>
        <c:axId val="361131088"/>
        <c:scaling>
          <c:orientation val="minMax"/>
        </c:scaling>
        <c:delete val="0"/>
        <c:axPos val="l"/>
        <c:majorGridlines>
          <c:spPr>
            <a:ln w="3175">
              <a:solidFill>
                <a:srgbClr val="000000"/>
              </a:solidFill>
              <a:prstDash val="solid"/>
            </a:ln>
          </c:spPr>
        </c:majorGridlines>
        <c:numFmt formatCode="General" sourceLinked="1"/>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it-IT"/>
          </a:p>
        </c:txPr>
        <c:crossAx val="361129520"/>
        <c:crosses val="autoZero"/>
        <c:crossBetween val="between"/>
      </c:valAx>
      <c:spPr>
        <a:solidFill>
          <a:srgbClr val="C0C0C0"/>
        </a:solidFill>
        <a:ln w="12700">
          <a:solidFill>
            <a:srgbClr val="808080"/>
          </a:solidFill>
          <a:prstDash val="solid"/>
        </a:ln>
      </c:spPr>
    </c:plotArea>
    <c:legend>
      <c:legendPos val="r"/>
      <c:layout>
        <c:manualLayout>
          <c:xMode val="edge"/>
          <c:yMode val="edge"/>
          <c:x val="0.8711351029574913"/>
          <c:y val="0.48788999990918108"/>
          <c:w val="0.10824769326514597"/>
          <c:h val="6.9204152249134954E-2"/>
        </c:manualLayout>
      </c:layout>
      <c:overlay val="0"/>
      <c:spPr>
        <a:solidFill>
          <a:srgbClr val="FFFFFF"/>
        </a:solidFill>
        <a:ln w="3175">
          <a:solidFill>
            <a:srgbClr val="000000"/>
          </a:solidFill>
          <a:prstDash val="solid"/>
        </a:ln>
      </c:spPr>
      <c:txPr>
        <a:bodyPr/>
        <a:lstStyle/>
        <a:p>
          <a:pPr>
            <a:defRPr sz="735" b="0" i="0" u="none" strike="noStrike" baseline="0">
              <a:solidFill>
                <a:srgbClr val="000000"/>
              </a:solidFill>
              <a:latin typeface="Arial"/>
              <a:ea typeface="Arial"/>
              <a:cs typeface="Arial"/>
            </a:defRPr>
          </a:pPr>
          <a:endParaRPr lang="it-IT"/>
        </a:p>
      </c:txPr>
    </c:legend>
    <c:plotVisOnly val="1"/>
    <c:dispBlanksAs val="gap"/>
    <c:showDLblsOverMax val="0"/>
  </c:chart>
  <c:spPr>
    <a:solidFill>
      <a:srgbClr val="FFFFFF"/>
    </a:solidFill>
    <a:ln w="3175">
      <a:solidFill>
        <a:srgbClr val="000000"/>
      </a:solidFill>
      <a:prstDash val="solid"/>
    </a:ln>
  </c:spPr>
  <c:txPr>
    <a:bodyPr/>
    <a:lstStyle/>
    <a:p>
      <a:pPr>
        <a:defRPr sz="800" b="0" i="0" u="none" strike="noStrike" baseline="0">
          <a:solidFill>
            <a:srgbClr val="000000"/>
          </a:solidFill>
          <a:latin typeface="Arial"/>
          <a:ea typeface="Arial"/>
          <a:cs typeface="Arial"/>
        </a:defRPr>
      </a:pPr>
      <a:endParaRPr lang="it-IT"/>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b="0" i="0" u="none" strike="noStrike" baseline="0">
                <a:solidFill>
                  <a:srgbClr val="000000"/>
                </a:solidFill>
                <a:latin typeface="Arial"/>
                <a:ea typeface="Arial"/>
                <a:cs typeface="Arial"/>
              </a:defRPr>
            </a:pPr>
            <a:r>
              <a:rPr lang="it-IT"/>
              <a:t>Secondaria Prestino proiezione
</a:t>
            </a:r>
          </a:p>
        </c:rich>
      </c:tx>
      <c:layout>
        <c:manualLayout>
          <c:xMode val="edge"/>
          <c:yMode val="edge"/>
          <c:x val="0.1709410682639029"/>
          <c:y val="3.8194444444444448E-2"/>
        </c:manualLayout>
      </c:layout>
      <c:overlay val="0"/>
      <c:spPr>
        <a:noFill/>
        <a:ln w="25400">
          <a:noFill/>
        </a:ln>
      </c:spPr>
    </c:title>
    <c:autoTitleDeleted val="0"/>
    <c:plotArea>
      <c:layout>
        <c:manualLayout>
          <c:layoutTarget val="inner"/>
          <c:xMode val="edge"/>
          <c:yMode val="edge"/>
          <c:x val="5.5899131579613667E-2"/>
          <c:y val="1.4104120962780207E-2"/>
          <c:w val="0.94398237840848698"/>
          <c:h val="0.87186596150619311"/>
        </c:manualLayout>
      </c:layout>
      <c:barChart>
        <c:barDir val="col"/>
        <c:grouping val="clustered"/>
        <c:varyColors val="0"/>
        <c:ser>
          <c:idx val="0"/>
          <c:order val="0"/>
          <c:tx>
            <c:strRef>
              <c:f>Secondaria!$B$47</c:f>
              <c:strCache>
                <c:ptCount val="1"/>
                <c:pt idx="0">
                  <c:v>stud.</c:v>
                </c:pt>
              </c:strCache>
            </c:strRef>
          </c:tx>
          <c:spPr>
            <a:solidFill>
              <a:srgbClr val="FF0000"/>
            </a:solidFill>
            <a:ln w="12700">
              <a:solidFill>
                <a:srgbClr val="000000"/>
              </a:solidFill>
              <a:prstDash val="solid"/>
            </a:ln>
          </c:spPr>
          <c:invertIfNegative val="0"/>
          <c:cat>
            <c:strRef>
              <c:f>Secondaria!$A$48:$A$53</c:f>
              <c:strCache>
                <c:ptCount val="6"/>
                <c:pt idx="0">
                  <c:v>2015-16</c:v>
                </c:pt>
                <c:pt idx="1">
                  <c:v>2016-17</c:v>
                </c:pt>
                <c:pt idx="2">
                  <c:v>2017-18</c:v>
                </c:pt>
                <c:pt idx="3">
                  <c:v>2018-19</c:v>
                </c:pt>
                <c:pt idx="4">
                  <c:v>2019-20</c:v>
                </c:pt>
                <c:pt idx="5">
                  <c:v>2020-21</c:v>
                </c:pt>
              </c:strCache>
            </c:strRef>
          </c:cat>
          <c:val>
            <c:numRef>
              <c:f>Secondaria!$B$48:$B$53</c:f>
              <c:numCache>
                <c:formatCode>General</c:formatCode>
                <c:ptCount val="6"/>
                <c:pt idx="0">
                  <c:v>151</c:v>
                </c:pt>
                <c:pt idx="1">
                  <c:v>152</c:v>
                </c:pt>
                <c:pt idx="2">
                  <c:v>135</c:v>
                </c:pt>
                <c:pt idx="3">
                  <c:v>139</c:v>
                </c:pt>
                <c:pt idx="4">
                  <c:v>129</c:v>
                </c:pt>
                <c:pt idx="5">
                  <c:v>121</c:v>
                </c:pt>
              </c:numCache>
            </c:numRef>
          </c:val>
        </c:ser>
        <c:dLbls>
          <c:showLegendKey val="0"/>
          <c:showVal val="0"/>
          <c:showCatName val="0"/>
          <c:showSerName val="0"/>
          <c:showPercent val="0"/>
          <c:showBubbleSize val="0"/>
        </c:dLbls>
        <c:gapWidth val="150"/>
        <c:axId val="361128344"/>
        <c:axId val="361131480"/>
      </c:barChart>
      <c:catAx>
        <c:axId val="361128344"/>
        <c:scaling>
          <c:orientation val="minMax"/>
        </c:scaling>
        <c:delete val="0"/>
        <c:axPos val="b"/>
        <c:numFmt formatCode="General" sourceLinked="1"/>
        <c:majorTickMark val="out"/>
        <c:minorTickMark val="none"/>
        <c:tickLblPos val="nextTo"/>
        <c:spPr>
          <a:ln w="3175">
            <a:solidFill>
              <a:srgbClr val="000000"/>
            </a:solidFill>
            <a:prstDash val="solid"/>
          </a:ln>
        </c:spPr>
        <c:txPr>
          <a:bodyPr rot="-5220000" vert="horz"/>
          <a:lstStyle/>
          <a:p>
            <a:pPr>
              <a:defRPr sz="800" b="0" i="0" u="none" strike="noStrike" baseline="0">
                <a:solidFill>
                  <a:srgbClr val="000000"/>
                </a:solidFill>
                <a:latin typeface="Arial"/>
                <a:ea typeface="Arial"/>
                <a:cs typeface="Arial"/>
              </a:defRPr>
            </a:pPr>
            <a:endParaRPr lang="it-IT"/>
          </a:p>
        </c:txPr>
        <c:crossAx val="361131480"/>
        <c:crosses val="autoZero"/>
        <c:auto val="1"/>
        <c:lblAlgn val="ctr"/>
        <c:lblOffset val="100"/>
        <c:tickLblSkip val="1"/>
        <c:tickMarkSkip val="1"/>
        <c:noMultiLvlLbl val="0"/>
      </c:catAx>
      <c:valAx>
        <c:axId val="361131480"/>
        <c:scaling>
          <c:orientation val="minMax"/>
          <c:max val="180"/>
        </c:scaling>
        <c:delete val="0"/>
        <c:axPos val="l"/>
        <c:majorGridlines>
          <c:spPr>
            <a:ln w="3175">
              <a:solidFill>
                <a:srgbClr val="000000"/>
              </a:solidFill>
              <a:prstDash val="solid"/>
            </a:ln>
          </c:spPr>
        </c:majorGridlines>
        <c:numFmt formatCode="General" sourceLinked="1"/>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it-IT"/>
          </a:p>
        </c:txPr>
        <c:crossAx val="361128344"/>
        <c:crosses val="autoZero"/>
        <c:crossBetween val="between"/>
      </c:valAx>
      <c:spPr>
        <a:solidFill>
          <a:srgbClr val="C0C0C0"/>
        </a:solidFill>
        <a:ln w="12700">
          <a:solidFill>
            <a:srgbClr val="808080"/>
          </a:solidFill>
          <a:prstDash val="solid"/>
        </a:ln>
      </c:spPr>
    </c:plotArea>
    <c:legend>
      <c:legendPos val="r"/>
      <c:layout>
        <c:manualLayout>
          <c:xMode val="edge"/>
          <c:yMode val="edge"/>
          <c:x val="0.78632792695784826"/>
          <c:y val="0.50000182268883087"/>
          <c:w val="0.17948807681091156"/>
          <c:h val="6.9444808982210504E-2"/>
        </c:manualLayout>
      </c:layout>
      <c:overlay val="0"/>
      <c:spPr>
        <a:solidFill>
          <a:srgbClr val="FFFFFF"/>
        </a:solidFill>
        <a:ln w="3175">
          <a:solidFill>
            <a:srgbClr val="000000"/>
          </a:solidFill>
          <a:prstDash val="solid"/>
        </a:ln>
      </c:spPr>
      <c:txPr>
        <a:bodyPr/>
        <a:lstStyle/>
        <a:p>
          <a:pPr>
            <a:defRPr sz="735" b="0" i="0" u="none" strike="noStrike" baseline="0">
              <a:solidFill>
                <a:srgbClr val="000000"/>
              </a:solidFill>
              <a:latin typeface="Arial"/>
              <a:ea typeface="Arial"/>
              <a:cs typeface="Arial"/>
            </a:defRPr>
          </a:pPr>
          <a:endParaRPr lang="it-IT"/>
        </a:p>
      </c:txPr>
    </c:legend>
    <c:plotVisOnly val="1"/>
    <c:dispBlanksAs val="gap"/>
    <c:showDLblsOverMax val="0"/>
  </c:chart>
  <c:spPr>
    <a:solidFill>
      <a:srgbClr val="FFFFFF"/>
    </a:solidFill>
    <a:ln w="3175">
      <a:solidFill>
        <a:srgbClr val="000000"/>
      </a:solidFill>
      <a:prstDash val="solid"/>
    </a:ln>
  </c:spPr>
  <c:txPr>
    <a:bodyPr/>
    <a:lstStyle/>
    <a:p>
      <a:pPr>
        <a:defRPr sz="475" b="0" i="0" u="none" strike="noStrike" baseline="0">
          <a:solidFill>
            <a:srgbClr val="000000"/>
          </a:solidFill>
          <a:latin typeface="Arial"/>
          <a:ea typeface="Arial"/>
          <a:cs typeface="Arial"/>
        </a:defRPr>
      </a:pPr>
      <a:endParaRPr lang="it-IT"/>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1" i="0" u="none" strike="noStrike" baseline="0">
                <a:solidFill>
                  <a:srgbClr val="000000"/>
                </a:solidFill>
                <a:latin typeface="Arial"/>
                <a:ea typeface="Arial"/>
                <a:cs typeface="Arial"/>
              </a:defRPr>
            </a:pPr>
            <a:r>
              <a:rPr lang="it-IT"/>
              <a:t>Capienza secondaria e proiezione secondaria + primaria</a:t>
            </a:r>
          </a:p>
        </c:rich>
      </c:tx>
      <c:layout>
        <c:manualLayout>
          <c:xMode val="edge"/>
          <c:yMode val="edge"/>
          <c:x val="0.11256571986093362"/>
          <c:y val="3.6912751677852351E-2"/>
        </c:manualLayout>
      </c:layout>
      <c:overlay val="0"/>
      <c:spPr>
        <a:noFill/>
        <a:ln w="25400">
          <a:noFill/>
        </a:ln>
      </c:spPr>
    </c:title>
    <c:autoTitleDeleted val="0"/>
    <c:plotArea>
      <c:layout>
        <c:manualLayout>
          <c:layoutTarget val="inner"/>
          <c:xMode val="edge"/>
          <c:yMode val="edge"/>
          <c:x val="0.11256558891012165"/>
          <c:y val="0.25838968512361915"/>
          <c:w val="0.67539353346072994"/>
          <c:h val="0.52684650083646956"/>
        </c:manualLayout>
      </c:layout>
      <c:barChart>
        <c:barDir val="col"/>
        <c:grouping val="clustered"/>
        <c:varyColors val="0"/>
        <c:ser>
          <c:idx val="0"/>
          <c:order val="0"/>
          <c:tx>
            <c:strRef>
              <c:f>'Primaria + sec. Prestino'!$B$47</c:f>
              <c:strCache>
                <c:ptCount val="1"/>
                <c:pt idx="0">
                  <c:v>capienza</c:v>
                </c:pt>
              </c:strCache>
            </c:strRef>
          </c:tx>
          <c:spPr>
            <a:solidFill>
              <a:srgbClr val="FFFF00"/>
            </a:solidFill>
            <a:ln w="12700">
              <a:solidFill>
                <a:srgbClr val="000000"/>
              </a:solidFill>
              <a:prstDash val="solid"/>
            </a:ln>
          </c:spPr>
          <c:invertIfNegative val="0"/>
          <c:cat>
            <c:strRef>
              <c:f>'Primaria + sec. Prestino'!$A$48:$A$54</c:f>
              <c:strCache>
                <c:ptCount val="7"/>
                <c:pt idx="1">
                  <c:v>2015-16</c:v>
                </c:pt>
                <c:pt idx="2">
                  <c:v>2016-17</c:v>
                </c:pt>
                <c:pt idx="3">
                  <c:v>2017-18</c:v>
                </c:pt>
                <c:pt idx="4">
                  <c:v>2018-19</c:v>
                </c:pt>
                <c:pt idx="5">
                  <c:v>2019-20</c:v>
                </c:pt>
                <c:pt idx="6">
                  <c:v>2020-21</c:v>
                </c:pt>
              </c:strCache>
            </c:strRef>
          </c:cat>
          <c:val>
            <c:numRef>
              <c:f>'Primaria + sec. Prestino'!$B$48:$B$54</c:f>
              <c:numCache>
                <c:formatCode>General</c:formatCode>
                <c:ptCount val="7"/>
                <c:pt idx="1">
                  <c:v>325</c:v>
                </c:pt>
                <c:pt idx="2">
                  <c:v>325</c:v>
                </c:pt>
                <c:pt idx="3">
                  <c:v>325</c:v>
                </c:pt>
                <c:pt idx="4">
                  <c:v>325</c:v>
                </c:pt>
                <c:pt idx="5">
                  <c:v>325</c:v>
                </c:pt>
                <c:pt idx="6">
                  <c:v>325</c:v>
                </c:pt>
              </c:numCache>
            </c:numRef>
          </c:val>
        </c:ser>
        <c:ser>
          <c:idx val="1"/>
          <c:order val="1"/>
          <c:tx>
            <c:strRef>
              <c:f>'Primaria + sec. Prestino'!$C$47</c:f>
              <c:strCache>
                <c:ptCount val="1"/>
                <c:pt idx="0">
                  <c:v>totale</c:v>
                </c:pt>
              </c:strCache>
            </c:strRef>
          </c:tx>
          <c:spPr>
            <a:solidFill>
              <a:srgbClr val="FF0000"/>
            </a:solidFill>
            <a:ln w="12700">
              <a:solidFill>
                <a:srgbClr val="000000"/>
              </a:solidFill>
              <a:prstDash val="solid"/>
            </a:ln>
          </c:spPr>
          <c:invertIfNegative val="0"/>
          <c:cat>
            <c:strRef>
              <c:f>'Primaria + sec. Prestino'!$A$48:$A$54</c:f>
              <c:strCache>
                <c:ptCount val="7"/>
                <c:pt idx="1">
                  <c:v>2015-16</c:v>
                </c:pt>
                <c:pt idx="2">
                  <c:v>2016-17</c:v>
                </c:pt>
                <c:pt idx="3">
                  <c:v>2017-18</c:v>
                </c:pt>
                <c:pt idx="4">
                  <c:v>2018-19</c:v>
                </c:pt>
                <c:pt idx="5">
                  <c:v>2019-20</c:v>
                </c:pt>
                <c:pt idx="6">
                  <c:v>2020-21</c:v>
                </c:pt>
              </c:strCache>
            </c:strRef>
          </c:cat>
          <c:val>
            <c:numRef>
              <c:f>'Primaria + sec. Prestino'!$C$48:$C$54</c:f>
              <c:numCache>
                <c:formatCode>General</c:formatCode>
                <c:ptCount val="7"/>
                <c:pt idx="1">
                  <c:v>253</c:v>
                </c:pt>
                <c:pt idx="2">
                  <c:v>261</c:v>
                </c:pt>
                <c:pt idx="3">
                  <c:v>250</c:v>
                </c:pt>
                <c:pt idx="4">
                  <c:v>251</c:v>
                </c:pt>
                <c:pt idx="5">
                  <c:v>241</c:v>
                </c:pt>
                <c:pt idx="6">
                  <c:v>232</c:v>
                </c:pt>
              </c:numCache>
            </c:numRef>
          </c:val>
        </c:ser>
        <c:dLbls>
          <c:showLegendKey val="0"/>
          <c:showVal val="0"/>
          <c:showCatName val="0"/>
          <c:showSerName val="0"/>
          <c:showPercent val="0"/>
          <c:showBubbleSize val="0"/>
        </c:dLbls>
        <c:gapWidth val="150"/>
        <c:axId val="361130304"/>
        <c:axId val="361130696"/>
      </c:barChart>
      <c:catAx>
        <c:axId val="361130304"/>
        <c:scaling>
          <c:orientation val="minMax"/>
        </c:scaling>
        <c:delete val="0"/>
        <c:axPos val="b"/>
        <c:numFmt formatCode="General" sourceLinked="1"/>
        <c:majorTickMark val="out"/>
        <c:minorTickMark val="none"/>
        <c:tickLblPos val="nextTo"/>
        <c:spPr>
          <a:ln w="3175">
            <a:solidFill>
              <a:srgbClr val="000000"/>
            </a:solidFill>
            <a:prstDash val="solid"/>
          </a:ln>
        </c:spPr>
        <c:txPr>
          <a:bodyPr rot="-5400000" vert="horz"/>
          <a:lstStyle/>
          <a:p>
            <a:pPr>
              <a:defRPr sz="800" b="0" i="0" u="none" strike="noStrike" baseline="0">
                <a:solidFill>
                  <a:srgbClr val="000000"/>
                </a:solidFill>
                <a:latin typeface="Arial"/>
                <a:ea typeface="Arial"/>
                <a:cs typeface="Arial"/>
              </a:defRPr>
            </a:pPr>
            <a:endParaRPr lang="it-IT"/>
          </a:p>
        </c:txPr>
        <c:crossAx val="361130696"/>
        <c:crosses val="autoZero"/>
        <c:auto val="1"/>
        <c:lblAlgn val="ctr"/>
        <c:lblOffset val="100"/>
        <c:tickLblSkip val="1"/>
        <c:tickMarkSkip val="1"/>
        <c:noMultiLvlLbl val="0"/>
      </c:catAx>
      <c:valAx>
        <c:axId val="361130696"/>
        <c:scaling>
          <c:orientation val="minMax"/>
        </c:scaling>
        <c:delete val="0"/>
        <c:axPos val="l"/>
        <c:majorGridlines>
          <c:spPr>
            <a:ln w="3175">
              <a:solidFill>
                <a:srgbClr val="000000"/>
              </a:solidFill>
              <a:prstDash val="solid"/>
            </a:ln>
          </c:spPr>
        </c:majorGridlines>
        <c:numFmt formatCode="General" sourceLinked="1"/>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it-IT"/>
          </a:p>
        </c:txPr>
        <c:crossAx val="361130304"/>
        <c:crosses val="autoZero"/>
        <c:crossBetween val="between"/>
      </c:valAx>
      <c:spPr>
        <a:solidFill>
          <a:srgbClr val="C0C0C0"/>
        </a:solidFill>
        <a:ln w="12700">
          <a:solidFill>
            <a:srgbClr val="808080"/>
          </a:solidFill>
          <a:prstDash val="solid"/>
        </a:ln>
      </c:spPr>
    </c:plotArea>
    <c:legend>
      <c:legendPos val="r"/>
      <c:layout>
        <c:manualLayout>
          <c:xMode val="edge"/>
          <c:yMode val="edge"/>
          <c:x val="0.81675502604059347"/>
          <c:y val="0.45637654353608481"/>
          <c:w val="0.16230393975622168"/>
          <c:h val="0.13087283552643175"/>
        </c:manualLayout>
      </c:layout>
      <c:overlay val="0"/>
      <c:spPr>
        <a:solidFill>
          <a:srgbClr val="FFFFFF"/>
        </a:solidFill>
        <a:ln w="3175">
          <a:solidFill>
            <a:srgbClr val="000000"/>
          </a:solidFill>
          <a:prstDash val="solid"/>
        </a:ln>
      </c:spPr>
      <c:txPr>
        <a:bodyPr/>
        <a:lstStyle/>
        <a:p>
          <a:pPr>
            <a:defRPr sz="735" b="0" i="0" u="none" strike="noStrike" baseline="0">
              <a:solidFill>
                <a:srgbClr val="000000"/>
              </a:solidFill>
              <a:latin typeface="Arial"/>
              <a:ea typeface="Arial"/>
              <a:cs typeface="Arial"/>
            </a:defRPr>
          </a:pPr>
          <a:endParaRPr lang="it-IT"/>
        </a:p>
      </c:txPr>
    </c:legend>
    <c:plotVisOnly val="1"/>
    <c:dispBlanksAs val="gap"/>
    <c:showDLblsOverMax val="0"/>
  </c:chart>
  <c:spPr>
    <a:solidFill>
      <a:srgbClr val="FFFFFF"/>
    </a:solidFill>
    <a:ln w="3175">
      <a:solidFill>
        <a:srgbClr val="000000"/>
      </a:solidFill>
      <a:prstDash val="solid"/>
    </a:ln>
  </c:spPr>
  <c:txPr>
    <a:bodyPr/>
    <a:lstStyle/>
    <a:p>
      <a:pPr>
        <a:defRPr sz="800" b="0" i="0" u="none" strike="noStrike" baseline="0">
          <a:solidFill>
            <a:srgbClr val="000000"/>
          </a:solidFill>
          <a:latin typeface="Arial"/>
          <a:ea typeface="Arial"/>
          <a:cs typeface="Arial"/>
        </a:defRPr>
      </a:pPr>
      <a:endParaRPr lang="it-IT"/>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Arial"/>
                <a:ea typeface="Arial"/>
                <a:cs typeface="Arial"/>
              </a:defRPr>
            </a:pPr>
            <a:r>
              <a:rPr lang="it-IT"/>
              <a:t>Proiezione capienza disponibile Secondaria Prestino
</a:t>
            </a:r>
          </a:p>
        </c:rich>
      </c:tx>
      <c:layout>
        <c:manualLayout>
          <c:xMode val="edge"/>
          <c:yMode val="edge"/>
          <c:x val="0.13253015652836148"/>
          <c:y val="3.4810126582278486E-2"/>
        </c:manualLayout>
      </c:layout>
      <c:overlay val="0"/>
      <c:spPr>
        <a:noFill/>
        <a:ln w="25400">
          <a:noFill/>
        </a:ln>
      </c:spPr>
    </c:title>
    <c:autoTitleDeleted val="0"/>
    <c:view3D>
      <c:rotX val="15"/>
      <c:rotY val="0"/>
      <c:rAngAx val="0"/>
      <c:perspective val="0"/>
    </c:view3D>
    <c:floor>
      <c:thickness val="0"/>
    </c:floor>
    <c:sideWall>
      <c:thickness val="0"/>
    </c:sideWall>
    <c:backWall>
      <c:thickness val="0"/>
    </c:backWall>
    <c:plotArea>
      <c:layout>
        <c:manualLayout>
          <c:layoutTarget val="inner"/>
          <c:xMode val="edge"/>
          <c:yMode val="edge"/>
          <c:x val="0.21686772504203344"/>
          <c:y val="0.43354497370848655"/>
          <c:w val="0.56867536788799877"/>
          <c:h val="0.29746881407735581"/>
        </c:manualLayout>
      </c:layout>
      <c:pie3DChart>
        <c:varyColors val="1"/>
        <c:ser>
          <c:idx val="0"/>
          <c:order val="0"/>
          <c:tx>
            <c:strRef>
              <c:f>'Primaria + sec. Prestino'!$B$59</c:f>
              <c:strCache>
                <c:ptCount val="1"/>
                <c:pt idx="0">
                  <c:v>disponibilità</c:v>
                </c:pt>
              </c:strCache>
            </c:strRef>
          </c:tx>
          <c:spPr>
            <a:solidFill>
              <a:srgbClr val="9999FF"/>
            </a:solidFill>
            <a:ln w="12700">
              <a:solidFill>
                <a:srgbClr val="000000"/>
              </a:solidFill>
              <a:prstDash val="solid"/>
            </a:ln>
          </c:spPr>
          <c:explosion val="23"/>
          <c:dPt>
            <c:idx val="1"/>
            <c:bubble3D val="0"/>
            <c:spPr>
              <a:solidFill>
                <a:srgbClr val="993366"/>
              </a:solidFill>
              <a:ln w="12700">
                <a:solidFill>
                  <a:srgbClr val="000000"/>
                </a:solidFill>
                <a:prstDash val="solid"/>
              </a:ln>
            </c:spPr>
          </c:dPt>
          <c:dPt>
            <c:idx val="2"/>
            <c:bubble3D val="0"/>
            <c:spPr>
              <a:solidFill>
                <a:srgbClr val="FFFFCC"/>
              </a:solidFill>
              <a:ln w="12700">
                <a:solidFill>
                  <a:srgbClr val="000000"/>
                </a:solidFill>
                <a:prstDash val="solid"/>
              </a:ln>
            </c:spPr>
          </c:dPt>
          <c:dPt>
            <c:idx val="3"/>
            <c:bubble3D val="0"/>
            <c:spPr>
              <a:solidFill>
                <a:srgbClr val="CCFFFF"/>
              </a:solidFill>
              <a:ln w="12700">
                <a:solidFill>
                  <a:srgbClr val="000000"/>
                </a:solidFill>
                <a:prstDash val="solid"/>
              </a:ln>
            </c:spPr>
          </c:dPt>
          <c:dPt>
            <c:idx val="4"/>
            <c:bubble3D val="0"/>
            <c:spPr>
              <a:solidFill>
                <a:srgbClr val="660066"/>
              </a:solidFill>
              <a:ln w="12700">
                <a:solidFill>
                  <a:srgbClr val="000000"/>
                </a:solidFill>
                <a:prstDash val="solid"/>
              </a:ln>
            </c:spPr>
          </c:dPt>
          <c:dPt>
            <c:idx val="5"/>
            <c:bubble3D val="0"/>
            <c:spPr>
              <a:solidFill>
                <a:srgbClr val="FF8080"/>
              </a:solidFill>
              <a:ln w="12700">
                <a:solidFill>
                  <a:srgbClr val="000000"/>
                </a:solidFill>
                <a:prstDash val="solid"/>
              </a:ln>
            </c:spPr>
          </c:dPt>
          <c:dLbls>
            <c:dLbl>
              <c:idx val="0"/>
              <c:layout>
                <c:manualLayout>
                  <c:x val="-3.9268183455414857E-2"/>
                  <c:y val="-0.11318339639739888"/>
                </c:manualLayout>
              </c:layout>
              <c:numFmt formatCode="0%" sourceLinked="0"/>
              <c:spPr>
                <a:noFill/>
                <a:ln w="25400">
                  <a:noFill/>
                </a:ln>
              </c:spPr>
              <c:txPr>
                <a:bodyPr/>
                <a:lstStyle/>
                <a:p>
                  <a:pPr>
                    <a:defRPr sz="850" b="0" i="0" u="none" strike="noStrike" baseline="0">
                      <a:solidFill>
                        <a:srgbClr val="000000"/>
                      </a:solidFill>
                      <a:latin typeface="Arial"/>
                      <a:ea typeface="Arial"/>
                      <a:cs typeface="Arial"/>
                    </a:defRPr>
                  </a:pPr>
                  <a:endParaRPr lang="it-IT"/>
                </a:p>
              </c:txPr>
              <c:dLblPos val="bestFit"/>
              <c:showLegendKey val="0"/>
              <c:showVal val="0"/>
              <c:showCatName val="1"/>
              <c:showSerName val="0"/>
              <c:showPercent val="1"/>
              <c:showBubbleSize val="0"/>
              <c:extLst>
                <c:ext xmlns:c15="http://schemas.microsoft.com/office/drawing/2012/chart" uri="{CE6537A1-D6FC-4f65-9D91-7224C49458BB}"/>
              </c:extLst>
            </c:dLbl>
            <c:dLbl>
              <c:idx val="1"/>
              <c:layout>
                <c:manualLayout>
                  <c:x val="6.9863827838563097E-2"/>
                  <c:y val="-4.6842741923928698E-2"/>
                </c:manualLayout>
              </c:layout>
              <c:numFmt formatCode="0%" sourceLinked="0"/>
              <c:spPr>
                <a:noFill/>
                <a:ln w="25400">
                  <a:noFill/>
                </a:ln>
              </c:spPr>
              <c:txPr>
                <a:bodyPr/>
                <a:lstStyle/>
                <a:p>
                  <a:pPr>
                    <a:defRPr sz="850" b="0" i="0" u="none" strike="noStrike" baseline="0">
                      <a:solidFill>
                        <a:srgbClr val="000000"/>
                      </a:solidFill>
                      <a:latin typeface="Arial"/>
                      <a:ea typeface="Arial"/>
                      <a:cs typeface="Arial"/>
                    </a:defRPr>
                  </a:pPr>
                  <a:endParaRPr lang="it-IT"/>
                </a:p>
              </c:txPr>
              <c:dLblPos val="bestFit"/>
              <c:showLegendKey val="0"/>
              <c:showVal val="0"/>
              <c:showCatName val="1"/>
              <c:showSerName val="0"/>
              <c:showPercent val="1"/>
              <c:showBubbleSize val="0"/>
              <c:extLst>
                <c:ext xmlns:c15="http://schemas.microsoft.com/office/drawing/2012/chart" uri="{CE6537A1-D6FC-4f65-9D91-7224C49458BB}"/>
              </c:extLst>
            </c:dLbl>
            <c:dLbl>
              <c:idx val="2"/>
              <c:layout>
                <c:manualLayout>
                  <c:x val="3.7777152994743993E-4"/>
                  <c:y val="0.12237834851341475"/>
                </c:manualLayout>
              </c:layout>
              <c:numFmt formatCode="0%" sourceLinked="0"/>
              <c:spPr>
                <a:noFill/>
                <a:ln w="25400">
                  <a:noFill/>
                </a:ln>
              </c:spPr>
              <c:txPr>
                <a:bodyPr/>
                <a:lstStyle/>
                <a:p>
                  <a:pPr>
                    <a:defRPr sz="850" b="0" i="0" u="none" strike="noStrike" baseline="0">
                      <a:solidFill>
                        <a:srgbClr val="000000"/>
                      </a:solidFill>
                      <a:latin typeface="Arial"/>
                      <a:ea typeface="Arial"/>
                      <a:cs typeface="Arial"/>
                    </a:defRPr>
                  </a:pPr>
                  <a:endParaRPr lang="it-IT"/>
                </a:p>
              </c:txPr>
              <c:dLblPos val="bestFit"/>
              <c:showLegendKey val="0"/>
              <c:showVal val="0"/>
              <c:showCatName val="1"/>
              <c:showSerName val="0"/>
              <c:showPercent val="1"/>
              <c:showBubbleSize val="0"/>
              <c:extLst>
                <c:ext xmlns:c15="http://schemas.microsoft.com/office/drawing/2012/chart" uri="{CE6537A1-D6FC-4f65-9D91-7224C49458BB}"/>
              </c:extLst>
            </c:dLbl>
            <c:dLbl>
              <c:idx val="3"/>
              <c:layout>
                <c:manualLayout>
                  <c:x val="1.3411639718481428E-2"/>
                  <c:y val="7.9720482241433674E-2"/>
                </c:manualLayout>
              </c:layout>
              <c:numFmt formatCode="0%" sourceLinked="0"/>
              <c:spPr>
                <a:noFill/>
                <a:ln w="25400">
                  <a:noFill/>
                </a:ln>
              </c:spPr>
              <c:txPr>
                <a:bodyPr/>
                <a:lstStyle/>
                <a:p>
                  <a:pPr>
                    <a:defRPr sz="850" b="0" i="0" u="none" strike="noStrike" baseline="0">
                      <a:solidFill>
                        <a:srgbClr val="000000"/>
                      </a:solidFill>
                      <a:latin typeface="Arial"/>
                      <a:ea typeface="Arial"/>
                      <a:cs typeface="Arial"/>
                    </a:defRPr>
                  </a:pPr>
                  <a:endParaRPr lang="it-IT"/>
                </a:p>
              </c:txPr>
              <c:dLblPos val="bestFit"/>
              <c:showLegendKey val="0"/>
              <c:showVal val="0"/>
              <c:showCatName val="1"/>
              <c:showSerName val="0"/>
              <c:showPercent val="1"/>
              <c:showBubbleSize val="0"/>
              <c:extLst>
                <c:ext xmlns:c15="http://schemas.microsoft.com/office/drawing/2012/chart" uri="{CE6537A1-D6FC-4f65-9D91-7224C49458BB}"/>
              </c:extLst>
            </c:dLbl>
            <c:dLbl>
              <c:idx val="4"/>
              <c:layout>
                <c:manualLayout>
                  <c:x val="-3.207201720227458E-2"/>
                  <c:y val="1.9369038841430947E-2"/>
                </c:manualLayout>
              </c:layout>
              <c:numFmt formatCode="0%" sourceLinked="0"/>
              <c:spPr>
                <a:noFill/>
                <a:ln w="25400">
                  <a:noFill/>
                </a:ln>
              </c:spPr>
              <c:txPr>
                <a:bodyPr/>
                <a:lstStyle/>
                <a:p>
                  <a:pPr>
                    <a:defRPr sz="850" b="0" i="0" u="none" strike="noStrike" baseline="0">
                      <a:solidFill>
                        <a:srgbClr val="000000"/>
                      </a:solidFill>
                      <a:latin typeface="Arial"/>
                      <a:ea typeface="Arial"/>
                      <a:cs typeface="Arial"/>
                    </a:defRPr>
                  </a:pPr>
                  <a:endParaRPr lang="it-IT"/>
                </a:p>
              </c:txPr>
              <c:dLblPos val="bestFit"/>
              <c:showLegendKey val="0"/>
              <c:showVal val="0"/>
              <c:showCatName val="1"/>
              <c:showSerName val="0"/>
              <c:showPercent val="1"/>
              <c:showBubbleSize val="0"/>
              <c:extLst>
                <c:ext xmlns:c15="http://schemas.microsoft.com/office/drawing/2012/chart" uri="{CE6537A1-D6FC-4f65-9D91-7224C49458BB}"/>
              </c:extLst>
            </c:dLbl>
            <c:dLbl>
              <c:idx val="5"/>
              <c:layout>
                <c:manualLayout>
                  <c:x val="3.2614016861646583E-2"/>
                  <c:y val="-0.14623801226768168"/>
                </c:manualLayout>
              </c:layout>
              <c:numFmt formatCode="0%" sourceLinked="0"/>
              <c:spPr>
                <a:noFill/>
                <a:ln w="25400">
                  <a:noFill/>
                </a:ln>
              </c:spPr>
              <c:txPr>
                <a:bodyPr/>
                <a:lstStyle/>
                <a:p>
                  <a:pPr>
                    <a:defRPr sz="850" b="0" i="0" u="none" strike="noStrike" baseline="0">
                      <a:solidFill>
                        <a:srgbClr val="000000"/>
                      </a:solidFill>
                      <a:latin typeface="Arial"/>
                      <a:ea typeface="Arial"/>
                      <a:cs typeface="Arial"/>
                    </a:defRPr>
                  </a:pPr>
                  <a:endParaRPr lang="it-IT"/>
                </a:p>
              </c:txPr>
              <c:dLblPos val="bestFit"/>
              <c:showLegendKey val="0"/>
              <c:showVal val="0"/>
              <c:showCatName val="1"/>
              <c:showSerName val="0"/>
              <c:showPercent val="1"/>
              <c:showBubbleSize val="0"/>
              <c:extLst>
                <c:ext xmlns:c15="http://schemas.microsoft.com/office/drawing/2012/chart" uri="{CE6537A1-D6FC-4f65-9D91-7224C49458BB}"/>
              </c:extLst>
            </c:dLbl>
            <c:numFmt formatCode="0%" sourceLinked="0"/>
            <c:spPr>
              <a:noFill/>
              <a:ln w="25400">
                <a:noFill/>
              </a:ln>
            </c:spPr>
            <c:txPr>
              <a:bodyPr wrap="square" lIns="38100" tIns="19050" rIns="38100" bIns="19050" anchor="ctr">
                <a:spAutoFit/>
              </a:bodyPr>
              <a:lstStyle/>
              <a:p>
                <a:pPr>
                  <a:defRPr sz="850" b="0" i="0" u="none" strike="noStrike" baseline="0">
                    <a:solidFill>
                      <a:srgbClr val="000000"/>
                    </a:solidFill>
                    <a:latin typeface="Arial"/>
                    <a:ea typeface="Arial"/>
                    <a:cs typeface="Arial"/>
                  </a:defRPr>
                </a:pPr>
                <a:endParaRPr lang="it-IT"/>
              </a:p>
            </c:txPr>
            <c:showLegendKey val="0"/>
            <c:showVal val="0"/>
            <c:showCatName val="1"/>
            <c:showSerName val="0"/>
            <c:showPercent val="1"/>
            <c:showBubbleSize val="0"/>
            <c:showLeaderLines val="1"/>
            <c:extLst>
              <c:ext xmlns:c15="http://schemas.microsoft.com/office/drawing/2012/chart" uri="{CE6537A1-D6FC-4f65-9D91-7224C49458BB}"/>
            </c:extLst>
          </c:dLbls>
          <c:cat>
            <c:strRef>
              <c:f>'Primaria + sec. Prestino'!$A$60:$A$65</c:f>
              <c:strCache>
                <c:ptCount val="6"/>
                <c:pt idx="0">
                  <c:v>2015-16</c:v>
                </c:pt>
                <c:pt idx="1">
                  <c:v>2016-17</c:v>
                </c:pt>
                <c:pt idx="2">
                  <c:v>2017-18</c:v>
                </c:pt>
                <c:pt idx="3">
                  <c:v>2018-19</c:v>
                </c:pt>
                <c:pt idx="4">
                  <c:v>2019-20</c:v>
                </c:pt>
                <c:pt idx="5">
                  <c:v>2020-21</c:v>
                </c:pt>
              </c:strCache>
            </c:strRef>
          </c:cat>
          <c:val>
            <c:numRef>
              <c:f>'Primaria + sec. Prestino'!$B$60:$B$65</c:f>
              <c:numCache>
                <c:formatCode>0%</c:formatCode>
                <c:ptCount val="6"/>
                <c:pt idx="0">
                  <c:v>0.22153846153846166</c:v>
                </c:pt>
                <c:pt idx="1">
                  <c:v>0.19692307692307687</c:v>
                </c:pt>
                <c:pt idx="2">
                  <c:v>0.23076923076923089</c:v>
                </c:pt>
                <c:pt idx="3">
                  <c:v>0.22769230769230775</c:v>
                </c:pt>
                <c:pt idx="4">
                  <c:v>0.25846153846153824</c:v>
                </c:pt>
                <c:pt idx="5">
                  <c:v>0.28615384615384626</c:v>
                </c:pt>
              </c:numCache>
            </c:numRef>
          </c:val>
        </c:ser>
        <c:dLbls>
          <c:showLegendKey val="0"/>
          <c:showVal val="0"/>
          <c:showCatName val="1"/>
          <c:showSerName val="0"/>
          <c:showPercent val="1"/>
          <c:showBubbleSize val="0"/>
          <c:showLeaderLines val="1"/>
        </c:dLbls>
      </c:pie3DChart>
      <c:spPr>
        <a:noFill/>
        <a:ln w="25400">
          <a:noFill/>
        </a:ln>
      </c:spPr>
    </c:plotArea>
    <c:plotVisOnly val="1"/>
    <c:dispBlanksAs val="zero"/>
    <c:showDLblsOverMax val="0"/>
  </c:chart>
  <c:spPr>
    <a:solidFill>
      <a:srgbClr val="FFFFFF"/>
    </a:solidFill>
    <a:ln w="3175">
      <a:solidFill>
        <a:srgbClr val="000000"/>
      </a:solidFill>
      <a:prstDash val="solid"/>
    </a:ln>
  </c:spPr>
  <c:txPr>
    <a:bodyPr/>
    <a:lstStyle/>
    <a:p>
      <a:pPr>
        <a:defRPr sz="850" b="0" i="0" u="none" strike="noStrike" baseline="0">
          <a:solidFill>
            <a:srgbClr val="000000"/>
          </a:solidFill>
          <a:latin typeface="Arial"/>
          <a:ea typeface="Arial"/>
          <a:cs typeface="Arial"/>
        </a:defRPr>
      </a:pPr>
      <a:endParaRPr lang="it-IT"/>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0.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097280" y="758952"/>
            <a:ext cx="10058400" cy="3566160"/>
          </a:xfrm>
        </p:spPr>
        <p:txBody>
          <a:bodyPr/>
          <a:lstStyle>
            <a:lvl1pPr algn="l">
              <a:lnSpc>
                <a:spcPct val="85000"/>
              </a:lnSpc>
              <a:defRPr sz="8000" spc="-50" baseline="0">
                <a:solidFill>
                  <a:schemeClr val="tx1">
                    <a:lumMod val="85000"/>
                    <a:lumOff val="15000"/>
                  </a:schemeClr>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smtClean="0"/>
              <a:t>Fare clic per modificare lo stile del sottotitolo dello schema</a:t>
            </a:r>
            <a:endParaRPr lang="en-US" dirty="0"/>
          </a:p>
        </p:txBody>
      </p:sp>
      <p:sp>
        <p:nvSpPr>
          <p:cNvPr id="7" name="Date Placeholder 3"/>
          <p:cNvSpPr>
            <a:spLocks noGrp="1"/>
          </p:cNvSpPr>
          <p:nvPr>
            <p:ph type="dt" sz="half" idx="10"/>
          </p:nvPr>
        </p:nvSpPr>
        <p:spPr/>
        <p:txBody>
          <a:bodyPr/>
          <a:lstStyle>
            <a:lvl1pPr>
              <a:defRPr/>
            </a:lvl1pPr>
          </a:lstStyle>
          <a:p>
            <a:pPr>
              <a:defRPr/>
            </a:pPr>
            <a:fld id="{9C9AC6D8-F966-4DFA-8E5E-D6EF0EC87C44}" type="datetimeFigureOut">
              <a:rPr lang="en-US"/>
              <a:pPr>
                <a:defRPr/>
              </a:pPr>
              <a:t>5/30/2016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7B701D82-A618-4A52-AAC2-251B55053D64}" type="slidenum">
              <a:rPr lang="en-US" altLang="it-IT"/>
              <a:pPr/>
              <a:t>‹N›</a:t>
            </a:fld>
            <a:endParaRPr lang="en-US" altLang="it-IT"/>
          </a:p>
        </p:txBody>
      </p:sp>
    </p:spTree>
    <p:extLst>
      <p:ext uri="{BB962C8B-B14F-4D97-AF65-F5344CB8AC3E}">
        <p14:creationId xmlns:p14="http://schemas.microsoft.com/office/powerpoint/2010/main" val="410097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lvl1pPr>
              <a:defRPr/>
            </a:lvl1pPr>
          </a:lstStyle>
          <a:p>
            <a:pPr>
              <a:defRPr/>
            </a:pPr>
            <a:fld id="{6C578CE9-093B-4F6C-A7FC-41F1404DD55A}" type="datetimeFigureOut">
              <a:rPr lang="en-US"/>
              <a:pPr>
                <a:defRPr/>
              </a:pPr>
              <a:t>5/30/2016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B9360BE-DBEF-42C7-B4CC-306BE15EC2E2}" type="slidenum">
              <a:rPr lang="en-US" altLang="it-IT"/>
              <a:pPr/>
              <a:t>‹N›</a:t>
            </a:fld>
            <a:endParaRPr lang="en-US" altLang="it-IT"/>
          </a:p>
        </p:txBody>
      </p:sp>
    </p:spTree>
    <p:extLst>
      <p:ext uri="{BB962C8B-B14F-4D97-AF65-F5344CB8AC3E}">
        <p14:creationId xmlns:p14="http://schemas.microsoft.com/office/powerpoint/2010/main" val="1574485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6" name="Date Placeholder 3"/>
          <p:cNvSpPr>
            <a:spLocks noGrp="1"/>
          </p:cNvSpPr>
          <p:nvPr>
            <p:ph type="dt" sz="half" idx="10"/>
          </p:nvPr>
        </p:nvSpPr>
        <p:spPr/>
        <p:txBody>
          <a:bodyPr/>
          <a:lstStyle>
            <a:lvl1pPr>
              <a:defRPr/>
            </a:lvl1pPr>
          </a:lstStyle>
          <a:p>
            <a:pPr>
              <a:defRPr/>
            </a:pPr>
            <a:fld id="{018DD694-A649-4E30-9363-5C05358A2C50}" type="datetimeFigureOut">
              <a:rPr lang="en-US"/>
              <a:pPr>
                <a:defRPr/>
              </a:pPr>
              <a:t>5/30/2016</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fld id="{82950670-8EC7-4482-9636-84D229858AA4}" type="slidenum">
              <a:rPr lang="en-US" altLang="it-IT"/>
              <a:pPr/>
              <a:t>‹N›</a:t>
            </a:fld>
            <a:endParaRPr lang="en-US" altLang="it-IT"/>
          </a:p>
        </p:txBody>
      </p:sp>
    </p:spTree>
    <p:extLst>
      <p:ext uri="{BB962C8B-B14F-4D97-AF65-F5344CB8AC3E}">
        <p14:creationId xmlns:p14="http://schemas.microsoft.com/office/powerpoint/2010/main" val="619568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lvl1pPr>
              <a:defRPr/>
            </a:lvl1pPr>
          </a:lstStyle>
          <a:p>
            <a:pPr>
              <a:defRPr/>
            </a:pPr>
            <a:fld id="{5FBB9048-97A3-4D36-AE01-B18C18A0429D}" type="datetimeFigureOut">
              <a:rPr lang="en-US"/>
              <a:pPr>
                <a:defRPr/>
              </a:pPr>
              <a:t>5/30/2016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7D64400-98CE-4D48-B8A1-BB1FF6EE7877}" type="slidenum">
              <a:rPr lang="en-US" altLang="it-IT"/>
              <a:pPr/>
              <a:t>‹N›</a:t>
            </a:fld>
            <a:endParaRPr lang="en-US" altLang="it-IT"/>
          </a:p>
        </p:txBody>
      </p:sp>
    </p:spTree>
    <p:extLst>
      <p:ext uri="{BB962C8B-B14F-4D97-AF65-F5344CB8AC3E}">
        <p14:creationId xmlns:p14="http://schemas.microsoft.com/office/powerpoint/2010/main" val="3387856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8000" b="0">
                <a:solidFill>
                  <a:schemeClr val="tx1">
                    <a:lumMod val="85000"/>
                    <a:lumOff val="15000"/>
                  </a:schemeClr>
                </a:solidFill>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7" name="Date Placeholder 3"/>
          <p:cNvSpPr>
            <a:spLocks noGrp="1"/>
          </p:cNvSpPr>
          <p:nvPr>
            <p:ph type="dt" sz="half" idx="10"/>
          </p:nvPr>
        </p:nvSpPr>
        <p:spPr/>
        <p:txBody>
          <a:bodyPr/>
          <a:lstStyle>
            <a:lvl1pPr>
              <a:defRPr/>
            </a:lvl1pPr>
          </a:lstStyle>
          <a:p>
            <a:pPr>
              <a:defRPr/>
            </a:pPr>
            <a:fld id="{70F3C3A4-4E4F-48D0-A9A3-4B999995F0E8}" type="datetimeFigureOut">
              <a:rPr lang="en-US"/>
              <a:pPr>
                <a:defRPr/>
              </a:pPr>
              <a:t>5/30/2016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EA29788E-92A9-450D-B3AF-2DD704AA94EE}" type="slidenum">
              <a:rPr lang="en-US" altLang="it-IT"/>
              <a:pPr/>
              <a:t>‹N›</a:t>
            </a:fld>
            <a:endParaRPr lang="en-US" altLang="it-IT"/>
          </a:p>
        </p:txBody>
      </p:sp>
    </p:spTree>
    <p:extLst>
      <p:ext uri="{BB962C8B-B14F-4D97-AF65-F5344CB8AC3E}">
        <p14:creationId xmlns:p14="http://schemas.microsoft.com/office/powerpoint/2010/main" val="589450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3"/>
          <p:cNvSpPr>
            <a:spLocks noGrp="1"/>
          </p:cNvSpPr>
          <p:nvPr>
            <p:ph type="dt" sz="half" idx="10"/>
          </p:nvPr>
        </p:nvSpPr>
        <p:spPr/>
        <p:txBody>
          <a:bodyPr/>
          <a:lstStyle>
            <a:lvl1pPr>
              <a:defRPr/>
            </a:lvl1pPr>
          </a:lstStyle>
          <a:p>
            <a:pPr>
              <a:defRPr/>
            </a:pPr>
            <a:fld id="{9F28D6E7-8B96-4B8A-9C2F-4849972FCAF5}" type="datetimeFigureOut">
              <a:rPr lang="en-US"/>
              <a:pPr>
                <a:defRPr/>
              </a:pPr>
              <a:t>5/30/2016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D2B8A53-290F-495F-B3A9-E83109DD5F9F}" type="slidenum">
              <a:rPr lang="en-US" altLang="it-IT"/>
              <a:pPr/>
              <a:t>‹N›</a:t>
            </a:fld>
            <a:endParaRPr lang="en-US" altLang="it-IT"/>
          </a:p>
        </p:txBody>
      </p:sp>
    </p:spTree>
    <p:extLst>
      <p:ext uri="{BB962C8B-B14F-4D97-AF65-F5344CB8AC3E}">
        <p14:creationId xmlns:p14="http://schemas.microsoft.com/office/powerpoint/2010/main" val="3080604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097280" y="2582334"/>
            <a:ext cx="4937760" cy="3378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6217920" y="2582334"/>
            <a:ext cx="4937760" cy="3378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3"/>
          <p:cNvSpPr>
            <a:spLocks noGrp="1"/>
          </p:cNvSpPr>
          <p:nvPr>
            <p:ph type="dt" sz="half" idx="10"/>
          </p:nvPr>
        </p:nvSpPr>
        <p:spPr/>
        <p:txBody>
          <a:bodyPr/>
          <a:lstStyle>
            <a:lvl1pPr>
              <a:defRPr/>
            </a:lvl1pPr>
          </a:lstStyle>
          <a:p>
            <a:pPr>
              <a:defRPr/>
            </a:pPr>
            <a:fld id="{5B9DA75A-4077-4809-82DA-2CB6C385C1A6}" type="datetimeFigureOut">
              <a:rPr lang="en-US"/>
              <a:pPr>
                <a:defRPr/>
              </a:pPr>
              <a:t>5/30/2016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261076C0-852D-40E2-B9F2-80FFABF1EAD7}" type="slidenum">
              <a:rPr lang="en-US" altLang="it-IT"/>
              <a:pPr/>
              <a:t>‹N›</a:t>
            </a:fld>
            <a:endParaRPr lang="en-US" altLang="it-IT"/>
          </a:p>
        </p:txBody>
      </p:sp>
    </p:spTree>
    <p:extLst>
      <p:ext uri="{BB962C8B-B14F-4D97-AF65-F5344CB8AC3E}">
        <p14:creationId xmlns:p14="http://schemas.microsoft.com/office/powerpoint/2010/main" val="1179917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3"/>
          <p:cNvSpPr>
            <a:spLocks noGrp="1"/>
          </p:cNvSpPr>
          <p:nvPr>
            <p:ph type="dt" sz="half" idx="10"/>
          </p:nvPr>
        </p:nvSpPr>
        <p:spPr/>
        <p:txBody>
          <a:bodyPr/>
          <a:lstStyle>
            <a:lvl1pPr>
              <a:defRPr/>
            </a:lvl1pPr>
          </a:lstStyle>
          <a:p>
            <a:pPr>
              <a:defRPr/>
            </a:pPr>
            <a:fld id="{4776D3E3-7D53-4738-B3CF-E28F967034D5}" type="datetimeFigureOut">
              <a:rPr lang="en-US"/>
              <a:pPr>
                <a:defRPr/>
              </a:pPr>
              <a:t>5/30/2016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B839BC50-9DC3-4800-9F4E-8B7D5276B833}" type="slidenum">
              <a:rPr lang="en-US" altLang="it-IT"/>
              <a:pPr/>
              <a:t>‹N›</a:t>
            </a:fld>
            <a:endParaRPr lang="en-US" altLang="it-IT"/>
          </a:p>
        </p:txBody>
      </p:sp>
    </p:spTree>
    <p:extLst>
      <p:ext uri="{BB962C8B-B14F-4D97-AF65-F5344CB8AC3E}">
        <p14:creationId xmlns:p14="http://schemas.microsoft.com/office/powerpoint/2010/main" val="3046354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fld id="{22F1E5B3-D5B2-46C9-9099-50B0D12EAD74}" type="datetimeFigureOut">
              <a:rPr lang="en-US"/>
              <a:pPr>
                <a:defRPr/>
              </a:pPr>
              <a:t>5/30/2016</a:t>
            </a:fld>
            <a:endParaRPr lang="en-US"/>
          </a:p>
        </p:txBody>
      </p:sp>
      <p:sp>
        <p:nvSpPr>
          <p:cNvPr id="5" name="Footer Placeholder 7"/>
          <p:cNvSpPr>
            <a:spLocks noGrp="1"/>
          </p:cNvSpPr>
          <p:nvPr>
            <p:ph type="ftr" sz="quarter" idx="11"/>
          </p:nvPr>
        </p:nvSpPr>
        <p:spPr/>
        <p:txBody>
          <a:bodyPr/>
          <a:lstStyle>
            <a:lvl1pPr>
              <a:defRPr>
                <a:solidFill>
                  <a:srgbClr val="FFFFFF"/>
                </a:solidFill>
              </a:defRPr>
            </a:lvl1pPr>
          </a:lstStyle>
          <a:p>
            <a:pPr>
              <a:defRPr/>
            </a:pPr>
            <a:endParaRPr lang="en-US"/>
          </a:p>
        </p:txBody>
      </p:sp>
      <p:sp>
        <p:nvSpPr>
          <p:cNvPr id="6" name="Slide Number Placeholder 8"/>
          <p:cNvSpPr>
            <a:spLocks noGrp="1"/>
          </p:cNvSpPr>
          <p:nvPr>
            <p:ph type="sldNum" sz="quarter" idx="12"/>
          </p:nvPr>
        </p:nvSpPr>
        <p:spPr/>
        <p:txBody>
          <a:bodyPr/>
          <a:lstStyle>
            <a:lvl1pPr>
              <a:defRPr/>
            </a:lvl1pPr>
          </a:lstStyle>
          <a:p>
            <a:fld id="{9D66920F-723A-4F7C-8F6C-505A9F1B2F87}" type="slidenum">
              <a:rPr lang="en-US" altLang="it-IT"/>
              <a:pPr/>
              <a:t>‹N›</a:t>
            </a:fld>
            <a:endParaRPr lang="en-US" altLang="it-IT"/>
          </a:p>
        </p:txBody>
      </p:sp>
    </p:spTree>
    <p:extLst>
      <p:ext uri="{BB962C8B-B14F-4D97-AF65-F5344CB8AC3E}">
        <p14:creationId xmlns:p14="http://schemas.microsoft.com/office/powerpoint/2010/main" val="3986192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5" name="Rectangle 7"/>
          <p:cNvSpPr/>
          <p:nvPr/>
        </p:nvSpPr>
        <p:spPr>
          <a:xfrm>
            <a:off x="0" y="0"/>
            <a:ext cx="40513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4040188" y="0"/>
            <a:ext cx="635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3600" b="0">
                <a:solidFill>
                  <a:srgbClr val="FFFFFF"/>
                </a:solidFill>
              </a:defRPr>
            </a:lvl1pPr>
          </a:lstStyle>
          <a:p>
            <a:r>
              <a:rPr lang="it-IT" smtClean="0"/>
              <a:t>Fare clic per modificare lo stile del titolo</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7" name="Date Placeholder 4"/>
          <p:cNvSpPr>
            <a:spLocks noGrp="1"/>
          </p:cNvSpPr>
          <p:nvPr>
            <p:ph type="dt" sz="half" idx="10"/>
          </p:nvPr>
        </p:nvSpPr>
        <p:spPr>
          <a:xfrm>
            <a:off x="465138" y="6459538"/>
            <a:ext cx="2619375" cy="365125"/>
          </a:xfrm>
        </p:spPr>
        <p:txBody>
          <a:bodyPr/>
          <a:lstStyle>
            <a:lvl1pPr algn="l">
              <a:defRPr/>
            </a:lvl1pPr>
          </a:lstStyle>
          <a:p>
            <a:pPr>
              <a:defRPr/>
            </a:pPr>
            <a:fld id="{88FC164D-83A3-4280-ABAF-101559D1348E}" type="datetimeFigureOut">
              <a:rPr lang="en-US"/>
              <a:pPr>
                <a:defRPr/>
              </a:pPr>
              <a:t>5/30/2016</a:t>
            </a:fld>
            <a:endParaRPr lang="en-US"/>
          </a:p>
        </p:txBody>
      </p:sp>
      <p:sp>
        <p:nvSpPr>
          <p:cNvPr id="8" name="Footer Placeholder 5"/>
          <p:cNvSpPr>
            <a:spLocks noGrp="1"/>
          </p:cNvSpPr>
          <p:nvPr>
            <p:ph type="ftr" sz="quarter" idx="11"/>
          </p:nvPr>
        </p:nvSpPr>
        <p:spPr>
          <a:xfrm>
            <a:off x="4800600" y="6459538"/>
            <a:ext cx="4648200" cy="365125"/>
          </a:xfrm>
        </p:spPr>
        <p:txBody>
          <a:bodyPr/>
          <a:lstStyle>
            <a:lvl1pPr algn="l">
              <a:defRPr>
                <a:solidFill>
                  <a:schemeClr val="tx2"/>
                </a:solidFill>
              </a:defRPr>
            </a:lvl1pPr>
          </a:lstStyle>
          <a:p>
            <a:pPr>
              <a:defRPr/>
            </a:pPr>
            <a:endParaRPr lang="en-US"/>
          </a:p>
        </p:txBody>
      </p:sp>
      <p:sp>
        <p:nvSpPr>
          <p:cNvPr id="9" name="Slide Number Placeholder 6"/>
          <p:cNvSpPr>
            <a:spLocks noGrp="1"/>
          </p:cNvSpPr>
          <p:nvPr>
            <p:ph type="sldNum" sz="quarter" idx="12"/>
          </p:nvPr>
        </p:nvSpPr>
        <p:spPr/>
        <p:txBody>
          <a:bodyPr/>
          <a:lstStyle>
            <a:lvl1pPr>
              <a:defRPr>
                <a:solidFill>
                  <a:schemeClr val="tx2"/>
                </a:solidFill>
              </a:defRPr>
            </a:lvl1pPr>
          </a:lstStyle>
          <a:p>
            <a:fld id="{F065C673-B4D0-4364-A4D5-E41226FB38FF}" type="slidenum">
              <a:rPr lang="en-US" altLang="it-IT"/>
              <a:pPr/>
              <a:t>‹N›</a:t>
            </a:fld>
            <a:endParaRPr lang="en-US" altLang="it-IT"/>
          </a:p>
        </p:txBody>
      </p:sp>
    </p:spTree>
    <p:extLst>
      <p:ext uri="{BB962C8B-B14F-4D97-AF65-F5344CB8AC3E}">
        <p14:creationId xmlns:p14="http://schemas.microsoft.com/office/powerpoint/2010/main" val="1996294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5"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0" y="4914900"/>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tIns="0" bIns="0">
            <a:noAutofit/>
          </a:bodyPr>
          <a:lstStyle>
            <a:lvl1pPr>
              <a:defRPr sz="3600" b="0">
                <a:solidFill>
                  <a:srgbClr val="FFFFFF"/>
                </a:solidFill>
              </a:defRPr>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rtlCol="0">
            <a:normAutofit/>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smtClean="0"/>
              <a:t>Fare clic sull'icona per inserire un'immagine</a:t>
            </a:r>
            <a:endParaRPr lang="en-US" noProof="0"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7" name="Date Placeholder 4"/>
          <p:cNvSpPr>
            <a:spLocks noGrp="1"/>
          </p:cNvSpPr>
          <p:nvPr>
            <p:ph type="dt" sz="half" idx="10"/>
          </p:nvPr>
        </p:nvSpPr>
        <p:spPr/>
        <p:txBody>
          <a:bodyPr/>
          <a:lstStyle>
            <a:lvl1pPr>
              <a:defRPr/>
            </a:lvl1pPr>
          </a:lstStyle>
          <a:p>
            <a:pPr>
              <a:defRPr/>
            </a:pPr>
            <a:fld id="{BB21CD84-0665-43AB-8E65-DAD0549635D5}" type="datetimeFigureOut">
              <a:rPr lang="en-US"/>
              <a:pPr>
                <a:defRPr/>
              </a:pPr>
              <a:t>5/30/2016</a:t>
            </a:fld>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fld id="{DC712BA9-2585-45A0-8AD3-964B0F204B16}" type="slidenum">
              <a:rPr lang="en-US" altLang="it-IT"/>
              <a:pPr/>
              <a:t>‹N›</a:t>
            </a:fld>
            <a:endParaRPr lang="en-US" altLang="it-IT"/>
          </a:p>
        </p:txBody>
      </p:sp>
    </p:spTree>
    <p:extLst>
      <p:ext uri="{BB962C8B-B14F-4D97-AF65-F5344CB8AC3E}">
        <p14:creationId xmlns:p14="http://schemas.microsoft.com/office/powerpoint/2010/main" val="580701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7" name="Rectangle 6"/>
          <p:cNvSpPr/>
          <p:nvPr/>
        </p:nvSpPr>
        <p:spPr>
          <a:xfrm>
            <a:off x="0"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12192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963" y="287338"/>
            <a:ext cx="10058400" cy="1449387"/>
          </a:xfrm>
          <a:prstGeom prst="rect">
            <a:avLst/>
          </a:prstGeom>
        </p:spPr>
        <p:txBody>
          <a:bodyPr vert="horz" lIns="91440" tIns="45720" rIns="91440" bIns="45720" rtlCol="0" anchor="b">
            <a:normAutofit/>
          </a:bodyPr>
          <a:lstStyle/>
          <a:p>
            <a:r>
              <a:rPr lang="it-IT" smtClean="0"/>
              <a:t>Fare clic per modificare lo stile del titolo</a:t>
            </a:r>
            <a:endParaRPr lang="en-US" dirty="0"/>
          </a:p>
        </p:txBody>
      </p:sp>
      <p:sp>
        <p:nvSpPr>
          <p:cNvPr id="1029" name="Text Placeholder 2"/>
          <p:cNvSpPr>
            <a:spLocks noGrp="1"/>
          </p:cNvSpPr>
          <p:nvPr>
            <p:ph type="body" idx="1"/>
          </p:nvPr>
        </p:nvSpPr>
        <p:spPr bwMode="auto">
          <a:xfrm>
            <a:off x="1096963" y="1846263"/>
            <a:ext cx="100584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it-IT" altLang="it-IT" smtClean="0"/>
              <a:t>Fare clic per modificare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endParaRPr lang="en-US" altLang="it-IT" smtClean="0"/>
          </a:p>
        </p:txBody>
      </p:sp>
      <p:sp>
        <p:nvSpPr>
          <p:cNvPr id="4" name="Date Placeholder 3"/>
          <p:cNvSpPr>
            <a:spLocks noGrp="1"/>
          </p:cNvSpPr>
          <p:nvPr>
            <p:ph type="dt" sz="half" idx="2"/>
          </p:nvPr>
        </p:nvSpPr>
        <p:spPr>
          <a:xfrm>
            <a:off x="1096963" y="6459538"/>
            <a:ext cx="2473325" cy="365125"/>
          </a:xfrm>
          <a:prstGeom prst="rect">
            <a:avLst/>
          </a:prstGeom>
        </p:spPr>
        <p:txBody>
          <a:bodyPr vert="horz" lIns="91440" tIns="45720" rIns="91440" bIns="45720" rtlCol="0" anchor="ctr"/>
          <a:lstStyle>
            <a:lvl1pPr algn="l" fontAlgn="auto">
              <a:spcBef>
                <a:spcPts val="0"/>
              </a:spcBef>
              <a:spcAft>
                <a:spcPts val="0"/>
              </a:spcAft>
              <a:defRPr sz="900">
                <a:solidFill>
                  <a:srgbClr val="FFFFFF"/>
                </a:solidFill>
                <a:latin typeface="+mn-lt"/>
                <a:cs typeface="+mn-cs"/>
              </a:defRPr>
            </a:lvl1pPr>
          </a:lstStyle>
          <a:p>
            <a:pPr>
              <a:defRPr/>
            </a:pPr>
            <a:fld id="{04B96884-0EF3-49E7-87D8-C1EAAA72E19E}" type="datetimeFigureOut">
              <a:rPr lang="en-US"/>
              <a:pPr>
                <a:defRPr/>
              </a:pPr>
              <a:t>5/30/2016</a:t>
            </a:fld>
            <a:endParaRPr lang="en-US"/>
          </a:p>
        </p:txBody>
      </p:sp>
      <p:sp>
        <p:nvSpPr>
          <p:cNvPr id="5" name="Footer Placeholder 4"/>
          <p:cNvSpPr>
            <a:spLocks noGrp="1"/>
          </p:cNvSpPr>
          <p:nvPr>
            <p:ph type="ftr" sz="quarter" idx="3"/>
          </p:nvPr>
        </p:nvSpPr>
        <p:spPr>
          <a:xfrm>
            <a:off x="3686175" y="6459538"/>
            <a:ext cx="4822825" cy="365125"/>
          </a:xfrm>
          <a:prstGeom prst="rect">
            <a:avLst/>
          </a:prstGeom>
        </p:spPr>
        <p:txBody>
          <a:bodyPr vert="horz" lIns="91440" tIns="45720" rIns="91440" bIns="45720" rtlCol="0" anchor="ctr"/>
          <a:lstStyle>
            <a:lvl1pPr algn="ctr" fontAlgn="auto">
              <a:spcBef>
                <a:spcPts val="0"/>
              </a:spcBef>
              <a:spcAft>
                <a:spcPts val="0"/>
              </a:spcAft>
              <a:defRPr sz="900" cap="all" baseline="0">
                <a:solidFill>
                  <a:srgbClr val="FFFFFF"/>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9901238" y="6459538"/>
            <a:ext cx="1311275"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Calibri" panose="020F0502020204030204" pitchFamily="34" charset="0"/>
              </a:defRPr>
            </a:lvl1pPr>
          </a:lstStyle>
          <a:p>
            <a:fld id="{8F095E57-B324-44EE-8ABD-C0E75D217750}" type="slidenum">
              <a:rPr lang="en-US" altLang="it-IT"/>
              <a:pPr/>
              <a:t>‹N›</a:t>
            </a:fld>
            <a:endParaRPr lang="en-US" altLang="it-IT"/>
          </a:p>
        </p:txBody>
      </p:sp>
      <p:cxnSp>
        <p:nvCxnSpPr>
          <p:cNvPr id="10" name="Straight Connector 9"/>
          <p:cNvCxnSpPr/>
          <p:nvPr/>
        </p:nvCxnSpPr>
        <p:spPr>
          <a:xfrm>
            <a:off x="1193800" y="1738313"/>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0" r:id="rId1"/>
    <p:sldLayoutId id="2147483655" r:id="rId2"/>
    <p:sldLayoutId id="2147483661" r:id="rId3"/>
    <p:sldLayoutId id="2147483656" r:id="rId4"/>
    <p:sldLayoutId id="2147483657" r:id="rId5"/>
    <p:sldLayoutId id="2147483658" r:id="rId6"/>
    <p:sldLayoutId id="2147483662" r:id="rId7"/>
    <p:sldLayoutId id="2147483663" r:id="rId8"/>
    <p:sldLayoutId id="2147483664" r:id="rId9"/>
    <p:sldLayoutId id="2147483659" r:id="rId10"/>
    <p:sldLayoutId id="2147483665" r:id="rId11"/>
  </p:sldLayoutIdLst>
  <p:hf sldNum="0" hdr="0" ftr="0" dt="0"/>
  <p:txStyles>
    <p:title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10.png"/></Relationships>
</file>

<file path=ppt/slides/_rels/slide27.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4.xml"/><Relationship Id="rId1" Type="http://schemas.openxmlformats.org/officeDocument/2006/relationships/vmlDrawing" Target="../drawings/vmlDrawing2.vml"/><Relationship Id="rId5" Type="http://schemas.openxmlformats.org/officeDocument/2006/relationships/chart" Target="../charts/chart1.xml"/><Relationship Id="rId4" Type="http://schemas.openxmlformats.org/officeDocument/2006/relationships/image" Target="../media/image11.png"/></Relationships>
</file>

<file path=ppt/slides/_rels/slide2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1096963" y="758825"/>
            <a:ext cx="10058400" cy="3565525"/>
          </a:xfrm>
        </p:spPr>
        <p:txBody>
          <a:bodyPr/>
          <a:lstStyle/>
          <a:p>
            <a:pPr eaLnBrk="1" fontAlgn="auto" hangingPunct="1">
              <a:spcAft>
                <a:spcPts val="0"/>
              </a:spcAft>
              <a:defRPr/>
            </a:pPr>
            <a:r>
              <a:rPr lang="it-IT" dirty="0" smtClean="0"/>
              <a:t>Realizzazione della nuova cucina unica</a:t>
            </a:r>
            <a:endParaRPr lang="it-IT" dirty="0"/>
          </a:p>
        </p:txBody>
      </p:sp>
      <p:sp>
        <p:nvSpPr>
          <p:cNvPr id="3" name="Sottotitolo 2"/>
          <p:cNvSpPr>
            <a:spLocks noGrp="1"/>
          </p:cNvSpPr>
          <p:nvPr>
            <p:ph type="subTitle" idx="1"/>
          </p:nvPr>
        </p:nvSpPr>
        <p:spPr>
          <a:xfrm>
            <a:off x="1100138" y="4456113"/>
            <a:ext cx="10058400" cy="1143000"/>
          </a:xfrm>
        </p:spPr>
        <p:txBody>
          <a:bodyPr rtlCol="0"/>
          <a:lstStyle/>
          <a:p>
            <a:pPr eaLnBrk="1" fontAlgn="auto" hangingPunct="1">
              <a:defRPr/>
            </a:pPr>
            <a:r>
              <a:rPr lang="it-IT" dirty="0" smtClean="0"/>
              <a:t>Progetto di Razionalizzazione del servizio pubblico </a:t>
            </a:r>
          </a:p>
          <a:p>
            <a:pPr eaLnBrk="1" fontAlgn="auto" hangingPunct="1">
              <a:defRPr/>
            </a:pPr>
            <a:r>
              <a:rPr lang="it-IT" dirty="0" smtClean="0"/>
              <a:t>di ristorazione scolastica del comune di como</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4" name="Titolo 3"/>
          <p:cNvSpPr>
            <a:spLocks noGrp="1"/>
          </p:cNvSpPr>
          <p:nvPr>
            <p:ph type="title"/>
          </p:nvPr>
        </p:nvSpPr>
        <p:spPr>
          <a:pattFill prst="pct5">
            <a:fgClr>
              <a:schemeClr val="accent1"/>
            </a:fgClr>
            <a:bgClr>
              <a:schemeClr val="bg1"/>
            </a:bgClr>
          </a:pattFill>
        </p:spPr>
        <p:txBody>
          <a:bodyPr/>
          <a:lstStyle/>
          <a:p>
            <a:r>
              <a:rPr lang="it-IT" dirty="0" smtClean="0"/>
              <a:t>Personale in servizio (cuoche e ausiliarie)</a:t>
            </a:r>
            <a:endParaRPr lang="it-IT" dirty="0"/>
          </a:p>
        </p:txBody>
      </p:sp>
      <p:pic>
        <p:nvPicPr>
          <p:cNvPr id="6" name="Picture 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29193" y="2188565"/>
            <a:ext cx="9926170" cy="2593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45522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0"/>
            <a:ext cx="12031662" cy="634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04867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6963" y="287338"/>
            <a:ext cx="10058400" cy="1449387"/>
          </a:xfrm>
        </p:spPr>
        <p:txBody>
          <a:bodyPr/>
          <a:lstStyle/>
          <a:p>
            <a:pPr>
              <a:defRPr/>
            </a:pPr>
            <a:r>
              <a:rPr lang="it-IT" b="1" dirty="0" smtClean="0"/>
              <a:t>Costi del servizio 2014 e morosità 14/15</a:t>
            </a:r>
            <a:endParaRPr lang="it-IT" b="1" dirty="0"/>
          </a:p>
        </p:txBody>
      </p:sp>
      <p:sp>
        <p:nvSpPr>
          <p:cNvPr id="3" name="Segnaposto contenuto 2"/>
          <p:cNvSpPr>
            <a:spLocks noGrp="1"/>
          </p:cNvSpPr>
          <p:nvPr>
            <p:ph sz="half" idx="1"/>
          </p:nvPr>
        </p:nvSpPr>
        <p:spPr>
          <a:xfrm>
            <a:off x="1096963" y="1846263"/>
            <a:ext cx="4938712" cy="4022725"/>
          </a:xfrm>
          <a:blipFill>
            <a:blip r:embed="rId2"/>
            <a:tile tx="0" ty="0" sx="100000" sy="100000" flip="none" algn="tl"/>
          </a:blipFill>
        </p:spPr>
        <p:txBody>
          <a:bodyPr/>
          <a:lstStyle/>
          <a:p>
            <a:pPr>
              <a:defRPr/>
            </a:pPr>
            <a:endParaRPr lang="it-IT" dirty="0" smtClean="0"/>
          </a:p>
          <a:p>
            <a:pPr>
              <a:defRPr/>
            </a:pPr>
            <a:r>
              <a:rPr lang="it-IT" sz="4000" b="1" dirty="0" smtClean="0"/>
              <a:t>Entrate  2.446.810,62</a:t>
            </a:r>
          </a:p>
          <a:p>
            <a:pPr>
              <a:defRPr/>
            </a:pPr>
            <a:r>
              <a:rPr lang="it-IT" sz="4000" b="1" dirty="0" smtClean="0"/>
              <a:t>Uscite 2.784.556,90</a:t>
            </a:r>
          </a:p>
          <a:p>
            <a:pPr lvl="2">
              <a:defRPr/>
            </a:pPr>
            <a:r>
              <a:rPr lang="it-IT" sz="2400" b="1" dirty="0" smtClean="0">
                <a:solidFill>
                  <a:schemeClr val="bg2">
                    <a:lumMod val="50000"/>
                  </a:schemeClr>
                </a:solidFill>
              </a:rPr>
              <a:t>Di cui Personale 1.797.957,17</a:t>
            </a:r>
          </a:p>
          <a:p>
            <a:pPr algn="ctr">
              <a:defRPr/>
            </a:pPr>
            <a:r>
              <a:rPr lang="it-IT" sz="2800" b="1" dirty="0" smtClean="0">
                <a:solidFill>
                  <a:srgbClr val="FF0000"/>
                </a:solidFill>
              </a:rPr>
              <a:t>Percentuale di copertura </a:t>
            </a:r>
          </a:p>
          <a:p>
            <a:pPr algn="ctr">
              <a:defRPr/>
            </a:pPr>
            <a:r>
              <a:rPr lang="it-IT" sz="6000" b="1" dirty="0" smtClean="0">
                <a:solidFill>
                  <a:srgbClr val="FF0000"/>
                </a:solidFill>
              </a:rPr>
              <a:t>87,87%</a:t>
            </a:r>
          </a:p>
          <a:p>
            <a:pPr>
              <a:defRPr/>
            </a:pPr>
            <a:endParaRPr lang="it-IT" dirty="0"/>
          </a:p>
        </p:txBody>
      </p:sp>
      <p:sp>
        <p:nvSpPr>
          <p:cNvPr id="4" name="Segnaposto contenuto 3"/>
          <p:cNvSpPr>
            <a:spLocks noGrp="1"/>
          </p:cNvSpPr>
          <p:nvPr>
            <p:ph sz="half" idx="2"/>
          </p:nvPr>
        </p:nvSpPr>
        <p:spPr>
          <a:xfrm>
            <a:off x="6218238" y="1846263"/>
            <a:ext cx="4937125" cy="4022725"/>
          </a:xfrm>
          <a:blipFill>
            <a:blip r:embed="rId3"/>
            <a:tile tx="0" ty="0" sx="100000" sy="100000" flip="none" algn="tl"/>
          </a:blipFill>
        </p:spPr>
        <p:txBody>
          <a:bodyPr/>
          <a:lstStyle/>
          <a:p>
            <a:pPr>
              <a:defRPr/>
            </a:pPr>
            <a:r>
              <a:rPr lang="it-IT" sz="3600" dirty="0" smtClean="0">
                <a:solidFill>
                  <a:srgbClr val="FFFF00"/>
                </a:solidFill>
              </a:rPr>
              <a:t>Utenti primaria 	496</a:t>
            </a:r>
          </a:p>
          <a:p>
            <a:pPr>
              <a:defRPr/>
            </a:pPr>
            <a:r>
              <a:rPr lang="it-IT" sz="3600" dirty="0" smtClean="0">
                <a:solidFill>
                  <a:srgbClr val="FFFF00"/>
                </a:solidFill>
              </a:rPr>
              <a:t>Utenti infanzia 	204</a:t>
            </a:r>
          </a:p>
          <a:p>
            <a:pPr>
              <a:defRPr/>
            </a:pPr>
            <a:r>
              <a:rPr lang="it-IT" sz="3600" dirty="0" smtClean="0">
                <a:solidFill>
                  <a:srgbClr val="FFFF00"/>
                </a:solidFill>
              </a:rPr>
              <a:t>Totale  solleciti	700</a:t>
            </a:r>
            <a:endParaRPr lang="it-IT" sz="3600" dirty="0">
              <a:solidFill>
                <a:srgbClr val="FFFF00"/>
              </a:solidFill>
            </a:endParaRPr>
          </a:p>
          <a:p>
            <a:pPr marL="0" indent="0" algn="ctr">
              <a:buNone/>
              <a:defRPr/>
            </a:pPr>
            <a:r>
              <a:rPr lang="it-IT" sz="8000" b="1" dirty="0" smtClean="0">
                <a:solidFill>
                  <a:srgbClr val="FFFF00"/>
                </a:solidFill>
              </a:rPr>
              <a:t>16,92%</a:t>
            </a:r>
          </a:p>
          <a:p>
            <a:pPr algn="ctr">
              <a:defRPr/>
            </a:pPr>
            <a:r>
              <a:rPr lang="it-IT" sz="3600" dirty="0" smtClean="0">
                <a:solidFill>
                  <a:schemeClr val="bg1"/>
                </a:solidFill>
              </a:rPr>
              <a:t>Importo 	153.206,46</a:t>
            </a:r>
          </a:p>
          <a:p>
            <a:pPr>
              <a:defRPr/>
            </a:pPr>
            <a:endParaRPr lang="it-IT" sz="2400" b="1" dirty="0" smtClean="0">
              <a:solidFill>
                <a:schemeClr val="accent1">
                  <a:lumMod val="40000"/>
                  <a:lumOff val="60000"/>
                </a:schemeClr>
              </a:solidFill>
            </a:endParaRPr>
          </a:p>
          <a:p>
            <a:pPr marL="0" indent="0">
              <a:buFont typeface="Calibri" panose="020F0502020204030204" pitchFamily="34" charset="0"/>
              <a:buNone/>
              <a:defRPr/>
            </a:pPr>
            <a:endParaRPr lang="it-IT" dirty="0">
              <a:solidFill>
                <a:srgbClr val="FFFF00"/>
              </a:solidFill>
            </a:endParaRPr>
          </a:p>
        </p:txBody>
      </p:sp>
    </p:spTree>
    <p:extLst>
      <p:ext uri="{BB962C8B-B14F-4D97-AF65-F5344CB8AC3E}">
        <p14:creationId xmlns:p14="http://schemas.microsoft.com/office/powerpoint/2010/main" val="18342141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1096963" y="287338"/>
            <a:ext cx="10058400" cy="1449387"/>
          </a:xfrm>
        </p:spPr>
        <p:txBody>
          <a:bodyPr>
            <a:normAutofit fontScale="90000"/>
          </a:bodyPr>
          <a:lstStyle/>
          <a:p>
            <a:pPr eaLnBrk="1" fontAlgn="auto" hangingPunct="1">
              <a:spcAft>
                <a:spcPts val="0"/>
              </a:spcAft>
              <a:defRPr/>
            </a:pPr>
            <a:r>
              <a:rPr lang="it-IT" sz="6600" b="1" dirty="0" smtClean="0">
                <a:solidFill>
                  <a:schemeClr val="tx1">
                    <a:lumMod val="75000"/>
                    <a:lumOff val="25000"/>
                  </a:schemeClr>
                </a:solidFill>
              </a:rPr>
              <a:t>Il percorso verso la nuova cucina </a:t>
            </a:r>
            <a:endParaRPr lang="it-IT" sz="6600" b="1" dirty="0">
              <a:solidFill>
                <a:schemeClr val="tx1">
                  <a:lumMod val="75000"/>
                  <a:lumOff val="25000"/>
                </a:schemeClr>
              </a:solidFill>
            </a:endParaRPr>
          </a:p>
        </p:txBody>
      </p:sp>
      <p:sp>
        <p:nvSpPr>
          <p:cNvPr id="5" name="Segnaposto contenuto 4"/>
          <p:cNvSpPr>
            <a:spLocks noGrp="1"/>
          </p:cNvSpPr>
          <p:nvPr>
            <p:ph sz="half" idx="1"/>
          </p:nvPr>
        </p:nvSpPr>
        <p:spPr>
          <a:xfrm>
            <a:off x="1096963" y="1846263"/>
            <a:ext cx="4938712" cy="4022725"/>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rtlCol="0">
            <a:normAutofit lnSpcReduction="10000"/>
          </a:bodyPr>
          <a:lstStyle/>
          <a:p>
            <a:pPr marL="0" indent="0" algn="ctr" eaLnBrk="1" fontAlgn="auto" hangingPunct="1">
              <a:buFont typeface="Calibri" panose="020F0502020204030204" pitchFamily="34" charset="0"/>
              <a:buNone/>
              <a:defRPr/>
            </a:pPr>
            <a:r>
              <a:rPr lang="it-IT" sz="3200" b="1" dirty="0" smtClean="0">
                <a:solidFill>
                  <a:schemeClr val="tx1">
                    <a:lumMod val="75000"/>
                    <a:lumOff val="25000"/>
                  </a:schemeClr>
                </a:solidFill>
              </a:rPr>
              <a:t>Tempistica stringente</a:t>
            </a:r>
          </a:p>
          <a:p>
            <a:pPr marL="0" indent="0" algn="ctr" eaLnBrk="1" fontAlgn="auto" hangingPunct="1">
              <a:buFont typeface="Calibri" panose="020F0502020204030204" pitchFamily="34" charset="0"/>
              <a:buNone/>
              <a:defRPr/>
            </a:pPr>
            <a:r>
              <a:rPr lang="it-IT" sz="2800" b="1" dirty="0" smtClean="0">
                <a:solidFill>
                  <a:schemeClr val="tx1">
                    <a:lumMod val="75000"/>
                    <a:lumOff val="25000"/>
                  </a:schemeClr>
                </a:solidFill>
              </a:rPr>
              <a:t>indirizzo di Giunta </a:t>
            </a:r>
          </a:p>
          <a:p>
            <a:pPr marL="0" indent="0" algn="ctr" eaLnBrk="1" fontAlgn="auto" hangingPunct="1">
              <a:buFont typeface="Calibri" panose="020F0502020204030204" pitchFamily="34" charset="0"/>
              <a:buNone/>
              <a:defRPr/>
            </a:pPr>
            <a:r>
              <a:rPr lang="it-IT" sz="2800" b="1" dirty="0" smtClean="0">
                <a:solidFill>
                  <a:schemeClr val="tx1">
                    <a:lumMod val="75000"/>
                    <a:lumOff val="25000"/>
                  </a:schemeClr>
                </a:solidFill>
              </a:rPr>
              <a:t>preliminare alla progettazione</a:t>
            </a:r>
          </a:p>
          <a:p>
            <a:pPr marL="0" indent="0" eaLnBrk="1" fontAlgn="auto" hangingPunct="1">
              <a:buFont typeface="Calibri" panose="020F0502020204030204" pitchFamily="34" charset="0"/>
              <a:buNone/>
              <a:defRPr/>
            </a:pPr>
            <a:endParaRPr lang="it-IT" dirty="0" smtClean="0">
              <a:solidFill>
                <a:schemeClr val="tx1">
                  <a:lumMod val="75000"/>
                  <a:lumOff val="25000"/>
                </a:schemeClr>
              </a:solidFill>
            </a:endParaRPr>
          </a:p>
          <a:p>
            <a:pPr marL="0" indent="0" algn="r" eaLnBrk="1" fontAlgn="auto" hangingPunct="1">
              <a:buFont typeface="Calibri" panose="020F0502020204030204" pitchFamily="34" charset="0"/>
              <a:buNone/>
              <a:defRPr/>
            </a:pPr>
            <a:r>
              <a:rPr lang="it-IT" sz="4400" b="1" dirty="0" smtClean="0">
                <a:solidFill>
                  <a:srgbClr val="FF0000"/>
                </a:solidFill>
              </a:rPr>
              <a:t>14 MESI</a:t>
            </a:r>
          </a:p>
          <a:p>
            <a:pPr marL="0" indent="0" algn="ctr" eaLnBrk="1" fontAlgn="auto" hangingPunct="1">
              <a:buFont typeface="Calibri" panose="020F0502020204030204" pitchFamily="34" charset="0"/>
              <a:buNone/>
              <a:defRPr/>
            </a:pPr>
            <a:endParaRPr lang="it-IT" sz="2800" dirty="0" smtClean="0">
              <a:solidFill>
                <a:schemeClr val="tx1">
                  <a:lumMod val="75000"/>
                  <a:lumOff val="25000"/>
                </a:schemeClr>
              </a:solidFill>
            </a:endParaRPr>
          </a:p>
          <a:p>
            <a:pPr marL="0" indent="0" algn="ctr" eaLnBrk="1" fontAlgn="auto" hangingPunct="1">
              <a:buFont typeface="Calibri" panose="020F0502020204030204" pitchFamily="34" charset="0"/>
              <a:buNone/>
              <a:defRPr/>
            </a:pPr>
            <a:r>
              <a:rPr lang="it-IT" sz="2800" b="1" dirty="0" smtClean="0">
                <a:solidFill>
                  <a:schemeClr val="tx1">
                    <a:lumMod val="75000"/>
                    <a:lumOff val="25000"/>
                  </a:schemeClr>
                </a:solidFill>
              </a:rPr>
              <a:t>Fine lavori</a:t>
            </a:r>
          </a:p>
          <a:p>
            <a:pPr marL="0" indent="0" algn="ctr" eaLnBrk="1" fontAlgn="auto" hangingPunct="1">
              <a:buFont typeface="Calibri" panose="020F0502020204030204" pitchFamily="34" charset="0"/>
              <a:buNone/>
              <a:defRPr/>
            </a:pPr>
            <a:endParaRPr lang="it-IT" dirty="0">
              <a:solidFill>
                <a:schemeClr val="tx1">
                  <a:lumMod val="75000"/>
                  <a:lumOff val="25000"/>
                </a:schemeClr>
              </a:solidFill>
            </a:endParaRPr>
          </a:p>
        </p:txBody>
      </p:sp>
      <p:sp>
        <p:nvSpPr>
          <p:cNvPr id="15363" name="Segnaposto contenuto 5"/>
          <p:cNvSpPr>
            <a:spLocks noGrp="1"/>
          </p:cNvSpPr>
          <p:nvPr>
            <p:ph sz="half" idx="2"/>
          </p:nvPr>
        </p:nvSpPr>
        <p:spPr>
          <a:xfrm>
            <a:off x="6218238" y="1846263"/>
            <a:ext cx="4937125" cy="4022725"/>
          </a:xfrm>
          <a:gradFill>
            <a:gsLst>
              <a:gs pos="0">
                <a:schemeClr val="bg2">
                  <a:lumMod val="9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algn="ctr" eaLnBrk="1" hangingPunct="1">
              <a:defRPr/>
            </a:pPr>
            <a:r>
              <a:rPr lang="it-IT" altLang="it-IT" sz="2800" b="1" dirty="0" smtClean="0"/>
              <a:t>Processo partecipativo ampio</a:t>
            </a:r>
          </a:p>
          <a:p>
            <a:pPr eaLnBrk="1" hangingPunct="1">
              <a:defRPr/>
            </a:pPr>
            <a:endParaRPr lang="it-IT" altLang="it-IT" dirty="0" smtClean="0"/>
          </a:p>
          <a:p>
            <a:pPr algn="ctr" eaLnBrk="1" hangingPunct="1">
              <a:buFont typeface="Wingdings" panose="05000000000000000000" pitchFamily="2" charset="2"/>
              <a:buChar char="Ø"/>
              <a:defRPr/>
            </a:pPr>
            <a:r>
              <a:rPr lang="it-IT" altLang="it-IT" sz="3200" dirty="0" smtClean="0"/>
              <a:t>SENZA APPESANTIRE IL PROCEDIMENTO</a:t>
            </a:r>
          </a:p>
          <a:p>
            <a:pPr algn="ctr" eaLnBrk="1" hangingPunct="1">
              <a:buFont typeface="Wingdings" panose="05000000000000000000" pitchFamily="2" charset="2"/>
              <a:buChar char="Ø"/>
              <a:defRPr/>
            </a:pPr>
            <a:r>
              <a:rPr lang="it-IT" altLang="it-IT" sz="3200" dirty="0" smtClean="0"/>
              <a:t>INFORMARE – ASCOLTARE – OFFRIRE SPUNTI AL DECISORE – MOTIVARE LE SCELTE</a:t>
            </a:r>
          </a:p>
        </p:txBody>
      </p:sp>
      <p:sp>
        <p:nvSpPr>
          <p:cNvPr id="2" name="Freccia bidirezionale verticale 1"/>
          <p:cNvSpPr/>
          <p:nvPr/>
        </p:nvSpPr>
        <p:spPr>
          <a:xfrm>
            <a:off x="3324225" y="3530600"/>
            <a:ext cx="484188" cy="121602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Gli obiettivi della nuova cucina</a:t>
            </a:r>
            <a:endParaRPr lang="it-IT" b="1" dirty="0"/>
          </a:p>
        </p:txBody>
      </p:sp>
      <p:sp>
        <p:nvSpPr>
          <p:cNvPr id="3" name="Segnaposto contenuto 2"/>
          <p:cNvSpPr>
            <a:spLocks noGrp="1"/>
          </p:cNvSpPr>
          <p:nvPr>
            <p:ph idx="1"/>
          </p:nvPr>
        </p:nvSpPr>
        <p:spPr>
          <a:gradFill>
            <a:gsLst>
              <a:gs pos="0">
                <a:schemeClr val="accent6">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algn="ctr"/>
            <a:r>
              <a:rPr lang="it-IT" sz="2800" b="1" dirty="0" smtClean="0">
                <a:solidFill>
                  <a:srgbClr val="FF0000"/>
                </a:solidFill>
              </a:rPr>
              <a:t>Qualità</a:t>
            </a:r>
          </a:p>
          <a:p>
            <a:pPr algn="ctr"/>
            <a:r>
              <a:rPr lang="it-IT" sz="2800" b="1" dirty="0">
                <a:solidFill>
                  <a:schemeClr val="bg2">
                    <a:lumMod val="50000"/>
                  </a:schemeClr>
                </a:solidFill>
              </a:rPr>
              <a:t>Sicurezza </a:t>
            </a:r>
            <a:r>
              <a:rPr lang="it-IT" sz="2800" b="1" dirty="0" smtClean="0">
                <a:solidFill>
                  <a:schemeClr val="bg2">
                    <a:lumMod val="50000"/>
                  </a:schemeClr>
                </a:solidFill>
              </a:rPr>
              <a:t>alimentare</a:t>
            </a:r>
            <a:endParaRPr lang="it-IT" sz="2800" b="1" dirty="0" smtClean="0">
              <a:solidFill>
                <a:srgbClr val="FF0000"/>
              </a:solidFill>
            </a:endParaRPr>
          </a:p>
          <a:p>
            <a:pPr algn="ctr"/>
            <a:r>
              <a:rPr lang="it-IT" sz="2800" b="1" dirty="0" smtClean="0">
                <a:solidFill>
                  <a:srgbClr val="FFFF00"/>
                </a:solidFill>
              </a:rPr>
              <a:t>Efficienza</a:t>
            </a:r>
          </a:p>
          <a:p>
            <a:pPr algn="ctr"/>
            <a:r>
              <a:rPr lang="it-IT" sz="2800" b="1" dirty="0" smtClean="0">
                <a:solidFill>
                  <a:schemeClr val="bg1"/>
                </a:solidFill>
              </a:rPr>
              <a:t>Educazione al mangiar sano</a:t>
            </a:r>
          </a:p>
          <a:p>
            <a:pPr algn="ctr"/>
            <a:r>
              <a:rPr lang="it-IT" sz="2800" b="1" dirty="0" smtClean="0">
                <a:solidFill>
                  <a:schemeClr val="accent6">
                    <a:lumMod val="50000"/>
                  </a:schemeClr>
                </a:solidFill>
              </a:rPr>
              <a:t>Sostenibilità ambientale</a:t>
            </a:r>
          </a:p>
          <a:p>
            <a:pPr algn="ctr"/>
            <a:r>
              <a:rPr lang="it-IT" sz="2800" b="1" dirty="0" smtClean="0">
                <a:solidFill>
                  <a:schemeClr val="accent4">
                    <a:lumMod val="50000"/>
                  </a:schemeClr>
                </a:solidFill>
              </a:rPr>
              <a:t>Rispetto delle normative</a:t>
            </a:r>
          </a:p>
          <a:p>
            <a:pPr algn="ctr"/>
            <a:r>
              <a:rPr lang="it-IT" sz="2800" b="1" dirty="0" smtClean="0">
                <a:solidFill>
                  <a:schemeClr val="tx1"/>
                </a:solidFill>
              </a:rPr>
              <a:t>Risparmio</a:t>
            </a:r>
            <a:endParaRPr lang="it-IT" sz="2800" b="1" dirty="0">
              <a:solidFill>
                <a:schemeClr val="tx1"/>
              </a:solidFill>
            </a:endParaRPr>
          </a:p>
        </p:txBody>
      </p:sp>
    </p:spTree>
    <p:extLst>
      <p:ext uri="{BB962C8B-B14F-4D97-AF65-F5344CB8AC3E}">
        <p14:creationId xmlns:p14="http://schemas.microsoft.com/office/powerpoint/2010/main" val="34018756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b="1" dirty="0" smtClean="0"/>
              <a:t>La qualità e la sicurezza alimentare</a:t>
            </a:r>
            <a:endParaRPr lang="it-IT" b="1" dirty="0"/>
          </a:p>
        </p:txBody>
      </p:sp>
      <p:sp>
        <p:nvSpPr>
          <p:cNvPr id="5" name="Segnaposto contenuto 4"/>
          <p:cNvSpPr>
            <a:spLocks noGrp="1"/>
          </p:cNvSpPr>
          <p:nvPr>
            <p:ph sz="half" idx="1"/>
          </p:nvPr>
        </p:nvSpPr>
        <p:spPr>
          <a:gradFill>
            <a:gsLst>
              <a:gs pos="0">
                <a:schemeClr val="accent6">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it-IT" sz="4000" b="1" dirty="0" smtClean="0"/>
              <a:t>Produzione dei pasti secondo le più aggiornate linee giuda della ristorazione collettiva in ambito scolastico</a:t>
            </a:r>
            <a:endParaRPr lang="it-IT" sz="4000" b="1" dirty="0"/>
          </a:p>
        </p:txBody>
      </p:sp>
      <p:sp>
        <p:nvSpPr>
          <p:cNvPr id="6" name="Segnaposto contenuto 5"/>
          <p:cNvSpPr>
            <a:spLocks noGrp="1"/>
          </p:cNvSpPr>
          <p:nvPr>
            <p:ph sz="half" idx="2"/>
          </p:nvPr>
        </p:nvSpPr>
        <p:spPr>
          <a:gradFill>
            <a:gsLst>
              <a:gs pos="0">
                <a:schemeClr val="accent6">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it-IT" sz="4000" b="1" dirty="0" smtClean="0"/>
              <a:t>Particolare attenzione per </a:t>
            </a:r>
            <a:r>
              <a:rPr lang="it-IT" sz="4000" b="1" dirty="0" smtClean="0">
                <a:solidFill>
                  <a:schemeClr val="bg2">
                    <a:lumMod val="25000"/>
                  </a:schemeClr>
                </a:solidFill>
              </a:rPr>
              <a:t>l’uniformità del processo di produzione </a:t>
            </a:r>
            <a:r>
              <a:rPr lang="it-IT" sz="4000" b="1" dirty="0" smtClean="0"/>
              <a:t>e </a:t>
            </a:r>
          </a:p>
          <a:p>
            <a:r>
              <a:rPr lang="it-IT" sz="4000" b="1" dirty="0" smtClean="0">
                <a:solidFill>
                  <a:srgbClr val="FF0000"/>
                </a:solidFill>
              </a:rPr>
              <a:t>per le diete speciali</a:t>
            </a:r>
            <a:endParaRPr lang="it-IT" sz="4000" b="1" dirty="0">
              <a:solidFill>
                <a:srgbClr val="FF0000"/>
              </a:solidFill>
            </a:endParaRPr>
          </a:p>
        </p:txBody>
      </p:sp>
    </p:spTree>
    <p:extLst>
      <p:ext uri="{BB962C8B-B14F-4D97-AF65-F5344CB8AC3E}">
        <p14:creationId xmlns:p14="http://schemas.microsoft.com/office/powerpoint/2010/main" val="23734228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L’efficienza</a:t>
            </a:r>
            <a:endParaRPr lang="it-IT" b="1" dirty="0"/>
          </a:p>
        </p:txBody>
      </p:sp>
      <p:sp>
        <p:nvSpPr>
          <p:cNvPr id="3" name="Segnaposto contenuto 2"/>
          <p:cNvSpPr>
            <a:spLocks noGrp="1"/>
          </p:cNvSpPr>
          <p:nvPr>
            <p:ph sz="half" idx="1"/>
          </p:nvPr>
        </p:nvSpPr>
        <p:spPr>
          <a:gradFill>
            <a:gsLst>
              <a:gs pos="0">
                <a:schemeClr val="accent6">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it-IT" sz="6600" dirty="0" smtClean="0">
                <a:solidFill>
                  <a:srgbClr val="FFFF00"/>
                </a:solidFill>
              </a:rPr>
              <a:t>Nuovi percorsi per il trasporto dei pasti</a:t>
            </a:r>
            <a:endParaRPr lang="it-IT" sz="6600" dirty="0">
              <a:solidFill>
                <a:srgbClr val="FFFF00"/>
              </a:solidFill>
            </a:endParaRPr>
          </a:p>
        </p:txBody>
      </p:sp>
      <p:sp>
        <p:nvSpPr>
          <p:cNvPr id="4" name="Segnaposto contenuto 3"/>
          <p:cNvSpPr>
            <a:spLocks noGrp="1"/>
          </p:cNvSpPr>
          <p:nvPr>
            <p:ph sz="half" idx="2"/>
          </p:nvPr>
        </p:nvSpPr>
        <p:spPr>
          <a:gradFill>
            <a:gsLst>
              <a:gs pos="0">
                <a:schemeClr val="accent6">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it-IT" sz="4400" dirty="0" smtClean="0">
                <a:solidFill>
                  <a:srgbClr val="C00000"/>
                </a:solidFill>
              </a:rPr>
              <a:t>Attrezzature d’avanguardia</a:t>
            </a:r>
          </a:p>
          <a:p>
            <a:r>
              <a:rPr lang="it-IT" sz="4400" dirty="0" smtClean="0">
                <a:solidFill>
                  <a:schemeClr val="accent6">
                    <a:lumMod val="50000"/>
                  </a:schemeClr>
                </a:solidFill>
              </a:rPr>
              <a:t>Formazione del Personale </a:t>
            </a:r>
          </a:p>
          <a:p>
            <a:r>
              <a:rPr lang="it-IT" sz="4400" dirty="0" smtClean="0">
                <a:solidFill>
                  <a:schemeClr val="bg2">
                    <a:lumMod val="50000"/>
                  </a:schemeClr>
                </a:solidFill>
              </a:rPr>
              <a:t>Informatizzazione</a:t>
            </a:r>
            <a:endParaRPr lang="it-IT" sz="4400" dirty="0">
              <a:solidFill>
                <a:schemeClr val="bg2">
                  <a:lumMod val="50000"/>
                </a:schemeClr>
              </a:solidFill>
            </a:endParaRPr>
          </a:p>
        </p:txBody>
      </p:sp>
    </p:spTree>
    <p:extLst>
      <p:ext uri="{BB962C8B-B14F-4D97-AF65-F5344CB8AC3E}">
        <p14:creationId xmlns:p14="http://schemas.microsoft.com/office/powerpoint/2010/main" val="23359664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dirty="0" smtClean="0"/>
              <a:t>Ipotesi di organizzazione del servizio</a:t>
            </a:r>
            <a:endParaRPr lang="it-IT" dirty="0"/>
          </a:p>
        </p:txBody>
      </p:sp>
      <p:pic>
        <p:nvPicPr>
          <p:cNvPr id="25603" name="Segnaposto contenuto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a:xfrm>
            <a:off x="282575" y="1995488"/>
            <a:ext cx="11771313" cy="4256087"/>
          </a:xfrm>
        </p:spPr>
      </p:pic>
    </p:spTree>
    <p:extLst>
      <p:ext uri="{BB962C8B-B14F-4D97-AF65-F5344CB8AC3E}">
        <p14:creationId xmlns:p14="http://schemas.microsoft.com/office/powerpoint/2010/main" val="29642723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val="2532687209"/>
              </p:ext>
            </p:extLst>
          </p:nvPr>
        </p:nvGraphicFramePr>
        <p:xfrm>
          <a:off x="0" y="1"/>
          <a:ext cx="12192003" cy="6857998"/>
        </p:xfrm>
        <a:graphic>
          <a:graphicData uri="http://schemas.openxmlformats.org/drawingml/2006/table">
            <a:tbl>
              <a:tblPr>
                <a:tableStyleId>{5C22544A-7EE6-4342-B048-85BDC9FD1C3A}</a:tableStyleId>
              </a:tblPr>
              <a:tblGrid>
                <a:gridCol w="1668815"/>
                <a:gridCol w="524091"/>
                <a:gridCol w="1213684"/>
                <a:gridCol w="455131"/>
                <a:gridCol w="1241267"/>
                <a:gridCol w="455131"/>
                <a:gridCol w="1324019"/>
                <a:gridCol w="468923"/>
                <a:gridCol w="1475729"/>
                <a:gridCol w="455131"/>
                <a:gridCol w="1213684"/>
                <a:gridCol w="455131"/>
                <a:gridCol w="1241267"/>
              </a:tblGrid>
              <a:tr h="587981">
                <a:tc gridSpan="13">
                  <a:txBody>
                    <a:bodyPr/>
                    <a:lstStyle/>
                    <a:p>
                      <a:endParaRPr lang="it-IT" dirty="0"/>
                    </a:p>
                  </a:txBody>
                  <a:tcPr marL="9525" marR="9525" marT="9525" marB="0" anchor="b">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r>
              <a:tr h="401924">
                <a:tc>
                  <a:txBody>
                    <a:bodyPr/>
                    <a:lstStyle/>
                    <a:p>
                      <a:endParaRPr lang="it-IT" dirty="0"/>
                    </a:p>
                  </a:txBody>
                  <a:tcPr marL="9525" marR="9525" marT="9525" marB="0" anchor="b">
                    <a:noFill/>
                  </a:tcPr>
                </a:tc>
                <a:tc gridSpan="2">
                  <a:txBody>
                    <a:bodyPr/>
                    <a:lstStyle/>
                    <a:p>
                      <a:endParaRPr lang="it-IT"/>
                    </a:p>
                  </a:txBody>
                  <a:tcPr marL="9525" marR="9525" marT="9525" marB="0" anchor="b">
                    <a:noFill/>
                  </a:tcPr>
                </a:tc>
                <a:tc hMerge="1">
                  <a:txBody>
                    <a:bodyPr/>
                    <a:lstStyle/>
                    <a:p>
                      <a:endParaRPr lang="it-IT"/>
                    </a:p>
                  </a:txBody>
                  <a:tcPr/>
                </a:tc>
                <a:tc gridSpan="2">
                  <a:txBody>
                    <a:bodyPr/>
                    <a:lstStyle/>
                    <a:p>
                      <a:endParaRPr lang="it-IT"/>
                    </a:p>
                  </a:txBody>
                  <a:tcPr marL="9525" marR="9525" marT="9525" marB="0" anchor="b">
                    <a:noFill/>
                  </a:tcPr>
                </a:tc>
                <a:tc hMerge="1">
                  <a:txBody>
                    <a:bodyPr/>
                    <a:lstStyle/>
                    <a:p>
                      <a:endParaRPr lang="it-IT"/>
                    </a:p>
                  </a:txBody>
                  <a:tcPr/>
                </a:tc>
                <a:tc gridSpan="2">
                  <a:txBody>
                    <a:bodyPr/>
                    <a:lstStyle/>
                    <a:p>
                      <a:endParaRPr lang="it-IT"/>
                    </a:p>
                  </a:txBody>
                  <a:tcPr marL="9525" marR="9525" marT="9525" marB="0" anchor="b">
                    <a:noFill/>
                  </a:tcPr>
                </a:tc>
                <a:tc hMerge="1">
                  <a:txBody>
                    <a:bodyPr/>
                    <a:lstStyle/>
                    <a:p>
                      <a:endParaRPr lang="it-IT"/>
                    </a:p>
                  </a:txBody>
                  <a:tcPr/>
                </a:tc>
                <a:tc gridSpan="2">
                  <a:txBody>
                    <a:bodyPr/>
                    <a:lstStyle/>
                    <a:p>
                      <a:endParaRPr lang="it-IT" dirty="0"/>
                    </a:p>
                  </a:txBody>
                  <a:tcPr marL="9525" marR="9525" marT="9525" marB="0" anchor="b">
                    <a:noFill/>
                  </a:tcPr>
                </a:tc>
                <a:tc hMerge="1">
                  <a:txBody>
                    <a:bodyPr/>
                    <a:lstStyle/>
                    <a:p>
                      <a:endParaRPr lang="it-IT"/>
                    </a:p>
                  </a:txBody>
                  <a:tcPr/>
                </a:tc>
                <a:tc gridSpan="2">
                  <a:txBody>
                    <a:bodyPr/>
                    <a:lstStyle/>
                    <a:p>
                      <a:endParaRPr lang="it-IT"/>
                    </a:p>
                  </a:txBody>
                  <a:tcPr marL="9525" marR="9525" marT="9525" marB="0" anchor="b">
                    <a:noFill/>
                  </a:tcPr>
                </a:tc>
                <a:tc hMerge="1">
                  <a:txBody>
                    <a:bodyPr/>
                    <a:lstStyle/>
                    <a:p>
                      <a:endParaRPr lang="it-IT"/>
                    </a:p>
                  </a:txBody>
                  <a:tcPr/>
                </a:tc>
                <a:tc gridSpan="2">
                  <a:txBody>
                    <a:bodyPr/>
                    <a:lstStyle/>
                    <a:p>
                      <a:endParaRPr lang="it-IT"/>
                    </a:p>
                  </a:txBody>
                  <a:tcPr marL="9525" marR="9525" marT="9525" marB="0" anchor="b">
                    <a:noFill/>
                  </a:tcPr>
                </a:tc>
                <a:tc hMerge="1">
                  <a:txBody>
                    <a:bodyPr/>
                    <a:lstStyle/>
                    <a:p>
                      <a:endParaRPr lang="it-IT"/>
                    </a:p>
                  </a:txBody>
                  <a:tcPr/>
                </a:tc>
              </a:tr>
              <a:tr h="381828">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r>
              <a:tr h="502405">
                <a:tc>
                  <a:txBody>
                    <a:bodyPr/>
                    <a:lstStyle/>
                    <a:p>
                      <a:endParaRPr lang="it-IT" dirty="0"/>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r>
              <a:tr h="381828">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dirty="0"/>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r>
              <a:tr h="381828">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r>
              <a:tr h="381828">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r>
              <a:tr h="381828">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r>
              <a:tr h="381828">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r>
              <a:tr h="381828">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r>
              <a:tr h="381828">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r>
              <a:tr h="381828">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dirty="0"/>
                    </a:p>
                  </a:txBody>
                  <a:tcPr marL="9525" marR="9525" marT="9525" marB="0" anchor="b">
                    <a:noFill/>
                  </a:tcPr>
                </a:tc>
              </a:tr>
              <a:tr h="381828">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r>
              <a:tr h="381828">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r>
              <a:tr h="381828">
                <a:tc>
                  <a:txBody>
                    <a:bodyPr/>
                    <a:lstStyle/>
                    <a:p>
                      <a:endParaRPr lang="it-IT" dirty="0"/>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r>
              <a:tr h="401924">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r>
              <a:tr h="381828">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a:p>
                  </a:txBody>
                  <a:tcPr marL="9525" marR="9525" marT="9525" marB="0" anchor="b">
                    <a:noFill/>
                  </a:tcPr>
                </a:tc>
                <a:tc>
                  <a:txBody>
                    <a:bodyPr/>
                    <a:lstStyle/>
                    <a:p>
                      <a:endParaRPr lang="it-IT" dirty="0"/>
                    </a:p>
                  </a:txBody>
                  <a:tcPr marL="9525" marR="9525" marT="9525" marB="0" anchor="b">
                    <a:noFill/>
                  </a:tcPr>
                </a:tc>
              </a:tr>
            </a:tbl>
          </a:graphicData>
        </a:graphic>
      </p:graphicFrame>
      <p:sp>
        <p:nvSpPr>
          <p:cNvPr id="2" name="Titolo 1"/>
          <p:cNvSpPr>
            <a:spLocks noGrp="1"/>
          </p:cNvSpPr>
          <p:nvPr>
            <p:ph type="title"/>
          </p:nvPr>
        </p:nvSpPr>
        <p:spPr>
          <a:xfrm>
            <a:off x="1096963" y="287338"/>
            <a:ext cx="10058400" cy="803525"/>
          </a:xfrm>
        </p:spPr>
        <p:txBody>
          <a:bodyPr/>
          <a:lstStyle/>
          <a:p>
            <a:r>
              <a:rPr lang="it-IT" dirty="0" smtClean="0"/>
              <a:t>Ipotesi nuovi percorsi</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1195628164"/>
              </p:ext>
            </p:extLst>
          </p:nvPr>
        </p:nvGraphicFramePr>
        <p:xfrm>
          <a:off x="465222" y="1090862"/>
          <a:ext cx="11149263" cy="5518484"/>
        </p:xfrm>
        <a:graphic>
          <a:graphicData uri="http://schemas.openxmlformats.org/drawingml/2006/table">
            <a:tbl>
              <a:tblPr>
                <a:tableStyleId>{5C22544A-7EE6-4342-B048-85BDC9FD1C3A}</a:tableStyleId>
              </a:tblPr>
              <a:tblGrid>
                <a:gridCol w="886044"/>
                <a:gridCol w="837916"/>
                <a:gridCol w="837916"/>
                <a:gridCol w="837916"/>
                <a:gridCol w="837916"/>
                <a:gridCol w="837916"/>
                <a:gridCol w="883170"/>
                <a:gridCol w="792664"/>
                <a:gridCol w="1059932"/>
                <a:gridCol w="615902"/>
                <a:gridCol w="837916"/>
                <a:gridCol w="837916"/>
                <a:gridCol w="1046139"/>
              </a:tblGrid>
              <a:tr h="229621">
                <a:tc>
                  <a:txBody>
                    <a:bodyPr/>
                    <a:lstStyle/>
                    <a:p>
                      <a:pPr algn="l">
                        <a:lnSpc>
                          <a:spcPct val="107000"/>
                        </a:lnSpc>
                        <a:spcAft>
                          <a:spcPts val="800"/>
                        </a:spcAft>
                      </a:pPr>
                      <a:r>
                        <a:rPr lang="it-IT" sz="1100" b="1" dirty="0">
                          <a:solidFill>
                            <a:schemeClr val="tx1"/>
                          </a:solidFill>
                          <a:effectLst/>
                        </a:rPr>
                        <a:t> </a:t>
                      </a:r>
                      <a:endParaRPr lang="it-IT"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gridSpan="2">
                  <a:txBody>
                    <a:bodyPr/>
                    <a:lstStyle/>
                    <a:p>
                      <a:pPr algn="l">
                        <a:lnSpc>
                          <a:spcPct val="107000"/>
                        </a:lnSpc>
                        <a:spcAft>
                          <a:spcPts val="800"/>
                        </a:spcAft>
                      </a:pPr>
                      <a:r>
                        <a:rPr lang="it-IT" sz="1100" b="1">
                          <a:solidFill>
                            <a:schemeClr val="tx1"/>
                          </a:solidFill>
                          <a:effectLst/>
                        </a:rPr>
                        <a:t>1</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hMerge="1">
                  <a:txBody>
                    <a:bodyPr/>
                    <a:lstStyle/>
                    <a:p>
                      <a:endParaRPr lang="it-IT"/>
                    </a:p>
                  </a:txBody>
                  <a:tcPr/>
                </a:tc>
                <a:tc gridSpan="2">
                  <a:txBody>
                    <a:bodyPr/>
                    <a:lstStyle/>
                    <a:p>
                      <a:pPr algn="l">
                        <a:lnSpc>
                          <a:spcPct val="107000"/>
                        </a:lnSpc>
                        <a:spcAft>
                          <a:spcPts val="800"/>
                        </a:spcAft>
                      </a:pPr>
                      <a:r>
                        <a:rPr lang="it-IT" sz="1100" b="1">
                          <a:solidFill>
                            <a:schemeClr val="tx1"/>
                          </a:solidFill>
                          <a:effectLst/>
                        </a:rPr>
                        <a:t>2</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hMerge="1">
                  <a:txBody>
                    <a:bodyPr/>
                    <a:lstStyle/>
                    <a:p>
                      <a:endParaRPr lang="it-IT"/>
                    </a:p>
                  </a:txBody>
                  <a:tcPr/>
                </a:tc>
                <a:tc gridSpan="2">
                  <a:txBody>
                    <a:bodyPr/>
                    <a:lstStyle/>
                    <a:p>
                      <a:pPr algn="l">
                        <a:lnSpc>
                          <a:spcPct val="107000"/>
                        </a:lnSpc>
                        <a:spcAft>
                          <a:spcPts val="800"/>
                        </a:spcAft>
                      </a:pPr>
                      <a:r>
                        <a:rPr lang="it-IT" sz="1100" b="1">
                          <a:solidFill>
                            <a:schemeClr val="tx1"/>
                          </a:solidFill>
                          <a:effectLst/>
                        </a:rPr>
                        <a:t>3</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hMerge="1">
                  <a:txBody>
                    <a:bodyPr/>
                    <a:lstStyle/>
                    <a:p>
                      <a:endParaRPr lang="it-IT"/>
                    </a:p>
                  </a:txBody>
                  <a:tcPr/>
                </a:tc>
                <a:tc gridSpan="2">
                  <a:txBody>
                    <a:bodyPr/>
                    <a:lstStyle/>
                    <a:p>
                      <a:pPr algn="l">
                        <a:lnSpc>
                          <a:spcPct val="107000"/>
                        </a:lnSpc>
                        <a:spcAft>
                          <a:spcPts val="800"/>
                        </a:spcAft>
                      </a:pPr>
                      <a:r>
                        <a:rPr lang="it-IT" sz="1100" b="1">
                          <a:solidFill>
                            <a:schemeClr val="tx1"/>
                          </a:solidFill>
                          <a:effectLst/>
                        </a:rPr>
                        <a:t>4</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hMerge="1">
                  <a:txBody>
                    <a:bodyPr/>
                    <a:lstStyle/>
                    <a:p>
                      <a:endParaRPr lang="it-IT"/>
                    </a:p>
                  </a:txBody>
                  <a:tcPr/>
                </a:tc>
                <a:tc gridSpan="2">
                  <a:txBody>
                    <a:bodyPr/>
                    <a:lstStyle/>
                    <a:p>
                      <a:pPr algn="l">
                        <a:lnSpc>
                          <a:spcPct val="107000"/>
                        </a:lnSpc>
                        <a:spcAft>
                          <a:spcPts val="800"/>
                        </a:spcAft>
                      </a:pPr>
                      <a:r>
                        <a:rPr lang="it-IT" sz="1100" b="1">
                          <a:solidFill>
                            <a:schemeClr val="tx1"/>
                          </a:solidFill>
                          <a:effectLst/>
                        </a:rPr>
                        <a:t>5</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hMerge="1">
                  <a:txBody>
                    <a:bodyPr/>
                    <a:lstStyle/>
                    <a:p>
                      <a:endParaRPr lang="it-IT"/>
                    </a:p>
                  </a:txBody>
                  <a:tcPr/>
                </a:tc>
                <a:tc gridSpan="2">
                  <a:txBody>
                    <a:bodyPr/>
                    <a:lstStyle/>
                    <a:p>
                      <a:pPr algn="l">
                        <a:lnSpc>
                          <a:spcPct val="107000"/>
                        </a:lnSpc>
                        <a:spcAft>
                          <a:spcPts val="800"/>
                        </a:spcAft>
                      </a:pPr>
                      <a:r>
                        <a:rPr lang="it-IT" sz="1100" b="1">
                          <a:solidFill>
                            <a:schemeClr val="tx1"/>
                          </a:solidFill>
                          <a:effectLst/>
                        </a:rPr>
                        <a:t>6</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hMerge="1">
                  <a:txBody>
                    <a:bodyPr/>
                    <a:lstStyle/>
                    <a:p>
                      <a:endParaRPr lang="it-IT"/>
                    </a:p>
                  </a:txBody>
                  <a:tcPr/>
                </a:tc>
              </a:tr>
              <a:tr h="458641">
                <a:tc>
                  <a:txBody>
                    <a:bodyPr/>
                    <a:lstStyle/>
                    <a:p>
                      <a:pPr algn="l">
                        <a:lnSpc>
                          <a:spcPct val="107000"/>
                        </a:lnSpc>
                        <a:spcAft>
                          <a:spcPts val="800"/>
                        </a:spcAft>
                      </a:pPr>
                      <a:r>
                        <a:rPr lang="it-IT" sz="1100" b="1" dirty="0">
                          <a:solidFill>
                            <a:schemeClr val="tx1"/>
                          </a:solidFill>
                          <a:effectLst/>
                        </a:rPr>
                        <a:t>PARTENZA DA CUP</a:t>
                      </a:r>
                      <a:endParaRPr lang="it-IT"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11.30</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11.30</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11.30</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11.30</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11.30</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11.30</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r>
              <a:tr h="285556">
                <a:tc>
                  <a:txBody>
                    <a:bodyPr/>
                    <a:lstStyle/>
                    <a:p>
                      <a:pPr algn="l">
                        <a:lnSpc>
                          <a:spcPct val="107000"/>
                        </a:lnSpc>
                        <a:spcAft>
                          <a:spcPts val="800"/>
                        </a:spcAft>
                      </a:pPr>
                      <a:r>
                        <a:rPr lang="it-IT" sz="1100" b="1" dirty="0">
                          <a:solidFill>
                            <a:schemeClr val="tx1"/>
                          </a:solidFill>
                          <a:effectLst/>
                        </a:rPr>
                        <a:t>INFANZIA</a:t>
                      </a:r>
                      <a:endParaRPr lang="it-IT"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PRESTINO</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VARESINA</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M.OLIMPINO</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ALCIATO</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TAVERNOLA</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BRIANTEA</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r>
              <a:tr h="415094">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BRECCIA</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ACQUANERA</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P.CHIASSO</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S.CAPPUCCINI</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RASCHI</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ZEZIO</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r>
              <a:tr h="229621">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11.55</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PALMA</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11.55</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TRECALLO</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11.55</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SAGNINO</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LORA</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11.55</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VOLTA</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11.55</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BRAMBILLA</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r>
              <a:tr h="229621">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SOCIOLARIO</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r>
              <a:tr h="229621">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r>
              <a:tr h="458641">
                <a:tc>
                  <a:txBody>
                    <a:bodyPr/>
                    <a:lstStyle/>
                    <a:p>
                      <a:pPr algn="l">
                        <a:lnSpc>
                          <a:spcPct val="107000"/>
                        </a:lnSpc>
                        <a:spcAft>
                          <a:spcPts val="800"/>
                        </a:spcAft>
                      </a:pPr>
                      <a:r>
                        <a:rPr lang="it-IT" sz="1100" b="1">
                          <a:solidFill>
                            <a:schemeClr val="tx1"/>
                          </a:solidFill>
                          <a:effectLst/>
                        </a:rPr>
                        <a:t>PARTENZA DA CUP</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12.00</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12.00</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12.00</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12.00</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12.00</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12.00</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r>
              <a:tr h="458641">
                <a:tc>
                  <a:txBody>
                    <a:bodyPr/>
                    <a:lstStyle/>
                    <a:p>
                      <a:pPr algn="l">
                        <a:lnSpc>
                          <a:spcPct val="107000"/>
                        </a:lnSpc>
                        <a:spcAft>
                          <a:spcPts val="800"/>
                        </a:spcAft>
                      </a:pPr>
                      <a:r>
                        <a:rPr lang="it-IT" sz="1100" b="1">
                          <a:solidFill>
                            <a:schemeClr val="tx1"/>
                          </a:solidFill>
                          <a:effectLst/>
                        </a:rPr>
                        <a:t>PRIMARIA 1 TURNO</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PRESTINO</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ACQUANERA</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M.OLIMPINO</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VIGANO'</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TAVERNOLA</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XX SETTEMBRE</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r>
              <a:tr h="458641">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BRECCIA</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IV NOVEMBRE</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P.CHIASSO</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MONTELUNGO</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SINIGAGLIA</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PERTI</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r>
              <a:tr h="229621">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GIUSSANI</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12.25</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MUGGIO'</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12.25</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MOGNANO</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12.25</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FIUME</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12.25</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CIVIGLIO</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12.25</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LORA</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r>
              <a:tr h="229621">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12.25</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CUZZI</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SERRE</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r>
              <a:tr h="229621">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r>
              <a:tr h="458641">
                <a:tc>
                  <a:txBody>
                    <a:bodyPr/>
                    <a:lstStyle/>
                    <a:p>
                      <a:pPr algn="l">
                        <a:lnSpc>
                          <a:spcPct val="107000"/>
                        </a:lnSpc>
                        <a:spcAft>
                          <a:spcPts val="800"/>
                        </a:spcAft>
                      </a:pPr>
                      <a:r>
                        <a:rPr lang="it-IT" sz="1100" b="1">
                          <a:solidFill>
                            <a:schemeClr val="tx1"/>
                          </a:solidFill>
                          <a:effectLst/>
                        </a:rPr>
                        <a:t>PARTENZA DA CUP</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12.50</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12.50</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12.50</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12.50</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12.50</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12.50</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r>
              <a:tr h="458641">
                <a:tc>
                  <a:txBody>
                    <a:bodyPr/>
                    <a:lstStyle/>
                    <a:p>
                      <a:pPr algn="l">
                        <a:lnSpc>
                          <a:spcPct val="107000"/>
                        </a:lnSpc>
                        <a:spcAft>
                          <a:spcPts val="800"/>
                        </a:spcAft>
                      </a:pPr>
                      <a:r>
                        <a:rPr lang="it-IT" sz="1100" b="1">
                          <a:solidFill>
                            <a:schemeClr val="tx1"/>
                          </a:solidFill>
                          <a:effectLst/>
                        </a:rPr>
                        <a:t>PRIMARIA 2 TURNO</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PERTI</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IV NOVEMBRE</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SINIGAGLIA</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VIGANO'</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TAVERNOLA</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 </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GIUSSANI</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r>
              <a:tr h="458641">
                <a:tc>
                  <a:txBody>
                    <a:bodyPr/>
                    <a:lstStyle/>
                    <a:p>
                      <a:pPr algn="l">
                        <a:lnSpc>
                          <a:spcPct val="107000"/>
                        </a:lnSpc>
                        <a:spcAft>
                          <a:spcPts val="800"/>
                        </a:spcAft>
                      </a:pPr>
                      <a:r>
                        <a:rPr lang="it-IT" sz="1100" b="1" dirty="0">
                          <a:solidFill>
                            <a:schemeClr val="tx1"/>
                          </a:solidFill>
                          <a:effectLst/>
                        </a:rPr>
                        <a:t> </a:t>
                      </a:r>
                      <a:endParaRPr lang="it-IT"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13.10</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FIUME</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13.10</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MUGGIO'</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13.10</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XX SETTEMBRE</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13.10</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MONTELUNGO</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13.10</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MOGNANO</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a:solidFill>
                            <a:schemeClr val="tx1"/>
                          </a:solidFill>
                          <a:effectLst/>
                        </a:rPr>
                        <a:t>13.10</a:t>
                      </a:r>
                      <a:endParaRPr lang="it-IT"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c>
                  <a:txBody>
                    <a:bodyPr/>
                    <a:lstStyle/>
                    <a:p>
                      <a:pPr algn="l">
                        <a:lnSpc>
                          <a:spcPct val="107000"/>
                        </a:lnSpc>
                        <a:spcAft>
                          <a:spcPts val="800"/>
                        </a:spcAft>
                      </a:pPr>
                      <a:r>
                        <a:rPr lang="it-IT" sz="1100" b="1" dirty="0">
                          <a:solidFill>
                            <a:schemeClr val="tx1"/>
                          </a:solidFill>
                          <a:effectLst/>
                        </a:rPr>
                        <a:t>ACQUANERA</a:t>
                      </a:r>
                      <a:endParaRPr lang="it-IT"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409" marR="8409" marT="8409" marB="0" anchor="b">
                    <a:solidFill>
                      <a:schemeClr val="bg1">
                        <a:lumMod val="85000"/>
                      </a:schemeClr>
                    </a:solidFill>
                  </a:tcPr>
                </a:tc>
              </a:tr>
            </a:tbl>
          </a:graphicData>
        </a:graphic>
      </p:graphicFrame>
    </p:spTree>
    <p:extLst>
      <p:ext uri="{BB962C8B-B14F-4D97-AF65-F5344CB8AC3E}">
        <p14:creationId xmlns:p14="http://schemas.microsoft.com/office/powerpoint/2010/main" val="18192449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L’educazione alimentare</a:t>
            </a:r>
            <a:endParaRPr lang="it-IT" b="1" dirty="0"/>
          </a:p>
        </p:txBody>
      </p:sp>
      <p:sp>
        <p:nvSpPr>
          <p:cNvPr id="3" name="Segnaposto contenuto 2"/>
          <p:cNvSpPr>
            <a:spLocks noGrp="1"/>
          </p:cNvSpPr>
          <p:nvPr>
            <p:ph sz="half" idx="1"/>
          </p:nvPr>
        </p:nvSpPr>
        <p:spPr>
          <a:gradFill>
            <a:gsLst>
              <a:gs pos="0">
                <a:schemeClr val="accent6">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it-IT" sz="3600" dirty="0" smtClean="0"/>
              <a:t>Bambini, insegnanti, genitori e nonni, attori consapevoli dello sviluppo della cultura alimentare, per mangiare sano, ridurre gli sprechi, tutelare le biodiversità</a:t>
            </a:r>
          </a:p>
        </p:txBody>
      </p:sp>
      <p:sp>
        <p:nvSpPr>
          <p:cNvPr id="4" name="Segnaposto contenuto 3"/>
          <p:cNvSpPr>
            <a:spLocks noGrp="1"/>
          </p:cNvSpPr>
          <p:nvPr>
            <p:ph sz="half" idx="2"/>
          </p:nvPr>
        </p:nvSpPr>
        <p:spPr>
          <a:gradFill>
            <a:gsLst>
              <a:gs pos="0">
                <a:schemeClr val="accent6">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marL="0" indent="0">
              <a:buNone/>
            </a:pPr>
            <a:r>
              <a:rPr lang="it-IT" dirty="0"/>
              <a:t> </a:t>
            </a:r>
            <a:r>
              <a:rPr lang="it-IT" sz="6000" dirty="0" smtClean="0"/>
              <a:t>Un laboratorio di cucina a disposizione delle scuole e della comunità</a:t>
            </a:r>
            <a:endParaRPr lang="it-IT" sz="6000" dirty="0"/>
          </a:p>
        </p:txBody>
      </p:sp>
    </p:spTree>
    <p:extLst>
      <p:ext uri="{BB962C8B-B14F-4D97-AF65-F5344CB8AC3E}">
        <p14:creationId xmlns:p14="http://schemas.microsoft.com/office/powerpoint/2010/main" val="24402858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Una scelta che viene da lontano</a:t>
            </a:r>
            <a:endParaRPr lang="it-IT" b="1" dirty="0">
              <a:solidFill>
                <a:srgbClr val="FF0000"/>
              </a:solidFill>
            </a:endParaRPr>
          </a:p>
        </p:txBody>
      </p:sp>
      <p:sp>
        <p:nvSpPr>
          <p:cNvPr id="3" name="Segnaposto contenuto 2"/>
          <p:cNvSpPr>
            <a:spLocks noGrp="1"/>
          </p:cNvSpPr>
          <p:nvPr>
            <p:ph idx="1"/>
          </p:nvPr>
        </p:nvSpPr>
        <p:spPr/>
        <p:txBody>
          <a:bodyPr/>
          <a:lstStyle/>
          <a:p>
            <a:r>
              <a:rPr lang="it-IT" sz="2400" b="1" dirty="0" smtClean="0">
                <a:solidFill>
                  <a:srgbClr val="FF0000"/>
                </a:solidFill>
              </a:rPr>
              <a:t>28 maggio 2008 </a:t>
            </a:r>
            <a:r>
              <a:rPr lang="it-IT" sz="2400" b="1" dirty="0" smtClean="0"/>
              <a:t>– </a:t>
            </a:r>
            <a:r>
              <a:rPr lang="it-IT" sz="2400" b="1" dirty="0"/>
              <a:t>G</a:t>
            </a:r>
            <a:r>
              <a:rPr lang="it-IT" sz="2400" b="1" dirty="0" smtClean="0"/>
              <a:t>iunta Comunale - ipotesi di gestione mista </a:t>
            </a:r>
            <a:r>
              <a:rPr lang="it-IT" sz="2400" b="1" dirty="0"/>
              <a:t> </a:t>
            </a:r>
            <a:r>
              <a:rPr lang="it-IT" sz="2400" b="1" dirty="0" smtClean="0"/>
              <a:t>con esternalizzazione del 27% della produzione totale annua (abbandonata)</a:t>
            </a:r>
          </a:p>
          <a:p>
            <a:r>
              <a:rPr lang="it-IT" sz="2400" b="1" dirty="0" smtClean="0">
                <a:solidFill>
                  <a:srgbClr val="FF0000"/>
                </a:solidFill>
              </a:rPr>
              <a:t>16 luglio 2008 </a:t>
            </a:r>
            <a:r>
              <a:rPr lang="it-IT" sz="2400" b="1" dirty="0" smtClean="0"/>
              <a:t>– Giunta Comunale – nuova ipotesi, con introduzione delle mini – linee (realizzata)</a:t>
            </a:r>
          </a:p>
          <a:p>
            <a:r>
              <a:rPr lang="it-IT" sz="2400" b="1" dirty="0" smtClean="0">
                <a:solidFill>
                  <a:srgbClr val="FF0000"/>
                </a:solidFill>
              </a:rPr>
              <a:t>Fino al 2013 </a:t>
            </a:r>
            <a:r>
              <a:rPr lang="it-IT" sz="2400" b="1" dirty="0" smtClean="0"/>
              <a:t>-  progressiva chiusura delle cucine con produzione inferiore a 100 pasti/giorno (realizzata)</a:t>
            </a:r>
          </a:p>
          <a:p>
            <a:r>
              <a:rPr lang="it-IT" sz="2400" b="1" dirty="0" smtClean="0">
                <a:solidFill>
                  <a:srgbClr val="FF0000"/>
                </a:solidFill>
              </a:rPr>
              <a:t>2013/2014</a:t>
            </a:r>
            <a:r>
              <a:rPr lang="it-IT" sz="2400" b="1" dirty="0" smtClean="0"/>
              <a:t> – approfondimento sull’accorpamento  4 centri cottura vs 1 centro unico</a:t>
            </a:r>
          </a:p>
          <a:p>
            <a:r>
              <a:rPr lang="it-IT" sz="2400" b="1" dirty="0" smtClean="0">
                <a:solidFill>
                  <a:srgbClr val="FF0000"/>
                </a:solidFill>
              </a:rPr>
              <a:t>2015</a:t>
            </a:r>
            <a:r>
              <a:rPr lang="it-IT" sz="2400" b="1" dirty="0" smtClean="0"/>
              <a:t> – individuazione di Via </a:t>
            </a:r>
            <a:r>
              <a:rPr lang="it-IT" sz="2400" b="1" dirty="0"/>
              <a:t>I</a:t>
            </a:r>
            <a:r>
              <a:rPr lang="it-IT" sz="2400" b="1" dirty="0" smtClean="0"/>
              <a:t>sonzo come sito più adatto </a:t>
            </a:r>
            <a:endParaRPr lang="it-IT" sz="2400" b="1" dirty="0"/>
          </a:p>
        </p:txBody>
      </p:sp>
    </p:spTree>
    <p:extLst>
      <p:ext uri="{BB962C8B-B14F-4D97-AF65-F5344CB8AC3E}">
        <p14:creationId xmlns:p14="http://schemas.microsoft.com/office/powerpoint/2010/main" val="38276508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sostenibilità ambientale</a:t>
            </a:r>
            <a:endParaRPr lang="it-IT" b="1" dirty="0"/>
          </a:p>
        </p:txBody>
      </p:sp>
      <p:sp>
        <p:nvSpPr>
          <p:cNvPr id="3" name="Segnaposto contenuto 2"/>
          <p:cNvSpPr>
            <a:spLocks noGrp="1"/>
          </p:cNvSpPr>
          <p:nvPr>
            <p:ph sz="half" idx="1"/>
          </p:nvPr>
        </p:nvSpPr>
        <p:spPr>
          <a:gradFill>
            <a:gsLst>
              <a:gs pos="0">
                <a:schemeClr val="accent6">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it-IT" sz="4400" dirty="0" smtClean="0"/>
              <a:t>Linee di produzione e di conservazione attente al risparmio energetico e alla riduzione delle emissioni</a:t>
            </a:r>
            <a:endParaRPr lang="it-IT" sz="4400" dirty="0"/>
          </a:p>
        </p:txBody>
      </p:sp>
      <p:sp>
        <p:nvSpPr>
          <p:cNvPr id="4" name="Segnaposto contenuto 3"/>
          <p:cNvSpPr>
            <a:spLocks noGrp="1"/>
          </p:cNvSpPr>
          <p:nvPr>
            <p:ph sz="half" idx="2"/>
          </p:nvPr>
        </p:nvSpPr>
        <p:spPr>
          <a:gradFill>
            <a:gsLst>
              <a:gs pos="0">
                <a:schemeClr val="accent6">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it-IT" sz="5400" dirty="0">
                <a:effectLst>
                  <a:outerShdw blurRad="38100" dist="38100" dir="2700000" algn="tl">
                    <a:srgbClr val="000000">
                      <a:alpha val="43137"/>
                    </a:srgbClr>
                  </a:outerShdw>
                </a:effectLst>
              </a:rPr>
              <a:t>S</a:t>
            </a:r>
            <a:r>
              <a:rPr lang="it-IT" sz="5400" dirty="0" smtClean="0">
                <a:effectLst>
                  <a:outerShdw blurRad="38100" dist="38100" dir="2700000" algn="tl">
                    <a:srgbClr val="000000">
                      <a:alpha val="43137"/>
                    </a:srgbClr>
                  </a:outerShdw>
                </a:effectLst>
              </a:rPr>
              <a:t>istema centralizzato di smaltimento del rifiuto organico </a:t>
            </a:r>
            <a:endParaRPr lang="it-IT" sz="5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63570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dirty="0" smtClean="0"/>
              <a:t>Personale – Confronto 17 vs. 1 </a:t>
            </a:r>
            <a:endParaRPr lang="it-IT" dirty="0"/>
          </a:p>
        </p:txBody>
      </p:sp>
      <p:pic>
        <p:nvPicPr>
          <p:cNvPr id="24579" name="Segnaposto contenuto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a:xfrm>
            <a:off x="2341563" y="2111375"/>
            <a:ext cx="6384925" cy="4192588"/>
          </a:xfr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rispetto delle normative</a:t>
            </a:r>
            <a:endParaRPr lang="it-IT" b="1" dirty="0"/>
          </a:p>
        </p:txBody>
      </p:sp>
      <p:sp>
        <p:nvSpPr>
          <p:cNvPr id="7" name="Segnaposto contenuto 6"/>
          <p:cNvSpPr>
            <a:spLocks noGrp="1"/>
          </p:cNvSpPr>
          <p:nvPr>
            <p:ph sz="half" idx="1"/>
          </p:nvPr>
        </p:nvSpPr>
        <p:spPr>
          <a:gradFill>
            <a:gsLst>
              <a:gs pos="0">
                <a:schemeClr val="accent6">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marL="0" indent="0">
              <a:buNone/>
            </a:pPr>
            <a:r>
              <a:rPr lang="it-IT" sz="7200" dirty="0" smtClean="0">
                <a:solidFill>
                  <a:srgbClr val="FF0000"/>
                </a:solidFill>
              </a:rPr>
              <a:t>Prevenzione incendi</a:t>
            </a:r>
            <a:endParaRPr lang="it-IT" sz="7200" dirty="0">
              <a:solidFill>
                <a:srgbClr val="FF0000"/>
              </a:solidFill>
            </a:endParaRPr>
          </a:p>
        </p:txBody>
      </p:sp>
      <p:sp>
        <p:nvSpPr>
          <p:cNvPr id="8" name="Segnaposto contenuto 7"/>
          <p:cNvSpPr>
            <a:spLocks noGrp="1"/>
          </p:cNvSpPr>
          <p:nvPr>
            <p:ph sz="half" idx="2"/>
          </p:nvPr>
        </p:nvSpPr>
        <p:spPr>
          <a:gradFill>
            <a:gsLst>
              <a:gs pos="0">
                <a:schemeClr val="accent6">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it-IT" sz="5400" dirty="0" smtClean="0">
                <a:solidFill>
                  <a:schemeClr val="accent5">
                    <a:lumMod val="75000"/>
                  </a:schemeClr>
                </a:solidFill>
              </a:rPr>
              <a:t>Prescrizioni ASL</a:t>
            </a:r>
          </a:p>
          <a:p>
            <a:endParaRPr lang="it-IT" sz="5400" dirty="0"/>
          </a:p>
          <a:p>
            <a:r>
              <a:rPr lang="it-IT" sz="5400" dirty="0" smtClean="0">
                <a:solidFill>
                  <a:schemeClr val="bg2">
                    <a:lumMod val="50000"/>
                  </a:schemeClr>
                </a:solidFill>
              </a:rPr>
              <a:t>Interferenze</a:t>
            </a:r>
            <a:endParaRPr lang="it-IT" sz="5400" dirty="0">
              <a:solidFill>
                <a:schemeClr val="bg2">
                  <a:lumMod val="50000"/>
                </a:schemeClr>
              </a:solidFill>
            </a:endParaRPr>
          </a:p>
        </p:txBody>
      </p:sp>
    </p:spTree>
    <p:extLst>
      <p:ext uri="{BB962C8B-B14F-4D97-AF65-F5344CB8AC3E}">
        <p14:creationId xmlns:p14="http://schemas.microsoft.com/office/powerpoint/2010/main" val="22944869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tx1"/>
                </a:solidFill>
              </a:rPr>
              <a:t>Il Risparmio</a:t>
            </a:r>
            <a:endParaRPr lang="it-IT" b="1" dirty="0">
              <a:solidFill>
                <a:schemeClr val="tx1"/>
              </a:solidFill>
            </a:endParaRPr>
          </a:p>
        </p:txBody>
      </p:sp>
      <p:sp>
        <p:nvSpPr>
          <p:cNvPr id="3" name="Segnaposto contenuto 2"/>
          <p:cNvSpPr>
            <a:spLocks noGrp="1"/>
          </p:cNvSpPr>
          <p:nvPr>
            <p:ph sz="half" idx="1"/>
          </p:nvPr>
        </p:nvSpPr>
        <p:spPr>
          <a:gradFill>
            <a:gsLst>
              <a:gs pos="0">
                <a:schemeClr val="accent6">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it-IT" sz="4000" dirty="0" smtClean="0">
                <a:solidFill>
                  <a:schemeClr val="bg1"/>
                </a:solidFill>
              </a:rPr>
              <a:t>Minori costi di Personale</a:t>
            </a:r>
          </a:p>
          <a:p>
            <a:r>
              <a:rPr lang="it-IT" sz="4400" dirty="0" smtClean="0">
                <a:solidFill>
                  <a:srgbClr val="FFFF00"/>
                </a:solidFill>
              </a:rPr>
              <a:t>Minori costi per Acquisti di derrate, a qualità di prodotto invariata</a:t>
            </a:r>
            <a:endParaRPr lang="it-IT" sz="4400" dirty="0">
              <a:solidFill>
                <a:srgbClr val="FFFF00"/>
              </a:solidFill>
            </a:endParaRPr>
          </a:p>
        </p:txBody>
      </p:sp>
      <p:sp>
        <p:nvSpPr>
          <p:cNvPr id="4" name="Segnaposto contenuto 3"/>
          <p:cNvSpPr>
            <a:spLocks noGrp="1"/>
          </p:cNvSpPr>
          <p:nvPr>
            <p:ph sz="half" idx="2"/>
          </p:nvPr>
        </p:nvSpPr>
        <p:spPr>
          <a:gradFill>
            <a:gsLst>
              <a:gs pos="0">
                <a:schemeClr val="accent6">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it-IT" sz="4000" dirty="0" smtClean="0">
                <a:solidFill>
                  <a:schemeClr val="bg2">
                    <a:lumMod val="50000"/>
                  </a:schemeClr>
                </a:solidFill>
              </a:rPr>
              <a:t>Minori costi per il mancato adeguamento alle prescrizioni ASL/VV.FF</a:t>
            </a:r>
            <a:endParaRPr lang="it-IT" sz="4000" dirty="0">
              <a:solidFill>
                <a:schemeClr val="bg2">
                  <a:lumMod val="50000"/>
                </a:schemeClr>
              </a:solidFill>
            </a:endParaRPr>
          </a:p>
          <a:p>
            <a:pPr marL="0" indent="0">
              <a:buNone/>
            </a:pPr>
            <a:r>
              <a:rPr lang="it-IT" sz="4000" smtClean="0">
                <a:solidFill>
                  <a:srgbClr val="FF0000"/>
                </a:solidFill>
              </a:rPr>
              <a:t>MINORI  COSTI PER </a:t>
            </a:r>
            <a:r>
              <a:rPr lang="it-IT" sz="4000" dirty="0" smtClean="0">
                <a:solidFill>
                  <a:srgbClr val="FF0000"/>
                </a:solidFill>
              </a:rPr>
              <a:t>LE FAMIGLIE</a:t>
            </a:r>
          </a:p>
          <a:p>
            <a:endParaRPr lang="it-IT" sz="4000" dirty="0"/>
          </a:p>
          <a:p>
            <a:endParaRPr lang="it-IT" sz="4000" dirty="0"/>
          </a:p>
        </p:txBody>
      </p:sp>
    </p:spTree>
    <p:extLst>
      <p:ext uri="{BB962C8B-B14F-4D97-AF65-F5344CB8AC3E}">
        <p14:creationId xmlns:p14="http://schemas.microsoft.com/office/powerpoint/2010/main" val="11079117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4294967295"/>
            <p:extLst>
              <p:ext uri="{D42A27DB-BD31-4B8C-83A1-F6EECF244321}">
                <p14:modId xmlns:p14="http://schemas.microsoft.com/office/powerpoint/2010/main" val="1850750310"/>
              </p:ext>
            </p:extLst>
          </p:nvPr>
        </p:nvGraphicFramePr>
        <p:xfrm>
          <a:off x="0" y="-644575"/>
          <a:ext cx="12192000" cy="7817211"/>
        </p:xfrm>
        <a:graphic>
          <a:graphicData uri="http://schemas.openxmlformats.org/drawingml/2006/table">
            <a:tbl>
              <a:tblPr firstRow="1" firstCol="1" bandRow="1">
                <a:tableStyleId>{5C22544A-7EE6-4342-B048-85BDC9FD1C3A}</a:tableStyleId>
              </a:tblPr>
              <a:tblGrid>
                <a:gridCol w="6115987"/>
                <a:gridCol w="6076013"/>
              </a:tblGrid>
              <a:tr h="308633">
                <a:tc>
                  <a:txBody>
                    <a:bodyPr/>
                    <a:lstStyle/>
                    <a:p>
                      <a:pPr marL="171450" indent="-171450" algn="ctr">
                        <a:lnSpc>
                          <a:spcPct val="115000"/>
                        </a:lnSpc>
                        <a:spcAft>
                          <a:spcPts val="0"/>
                        </a:spcAft>
                        <a:buFont typeface="Arial" panose="020B0604020202020204" pitchFamily="34" charset="0"/>
                        <a:buChar char="•"/>
                      </a:pPr>
                      <a:r>
                        <a:rPr lang="en-GB" sz="1600" dirty="0" smtClean="0">
                          <a:solidFill>
                            <a:schemeClr val="tx1"/>
                          </a:solidFill>
                          <a:effectLst/>
                        </a:rPr>
                        <a:t>PUNTI DI FORZA</a:t>
                      </a:r>
                      <a:endParaRPr lang="it-IT" sz="1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6158" marR="46158" marT="0" marB="0"/>
                </a:tc>
                <a:tc>
                  <a:txBody>
                    <a:bodyPr/>
                    <a:lstStyle/>
                    <a:p>
                      <a:pPr marL="171450" indent="-171450" algn="ctr">
                        <a:lnSpc>
                          <a:spcPct val="115000"/>
                        </a:lnSpc>
                        <a:spcAft>
                          <a:spcPts val="0"/>
                        </a:spcAft>
                        <a:buFont typeface="Arial" panose="020B0604020202020204" pitchFamily="34" charset="0"/>
                        <a:buChar char="•"/>
                      </a:pPr>
                      <a:r>
                        <a:rPr lang="en-GB" sz="1600" dirty="0" smtClean="0">
                          <a:solidFill>
                            <a:schemeClr val="tx1"/>
                          </a:solidFill>
                          <a:effectLst/>
                        </a:rPr>
                        <a:t>PUNTI DI DEBOLEZZA</a:t>
                      </a:r>
                      <a:endParaRPr lang="it-IT" sz="1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6158" marR="46158" marT="0" marB="0"/>
                </a:tc>
              </a:tr>
              <a:tr h="4320699">
                <a:tc>
                  <a:txBody>
                    <a:bodyPr/>
                    <a:lstStyle/>
                    <a:p>
                      <a:pPr marL="171450" lvl="0" indent="-171450" algn="ctr">
                        <a:lnSpc>
                          <a:spcPct val="115000"/>
                        </a:lnSpc>
                        <a:spcAft>
                          <a:spcPts val="0"/>
                        </a:spcAft>
                        <a:buFont typeface="Arial" panose="020B0604020202020204" pitchFamily="34" charset="0"/>
                        <a:buChar char="•"/>
                      </a:pPr>
                      <a:r>
                        <a:rPr lang="it-IT" sz="1600" dirty="0" smtClean="0">
                          <a:solidFill>
                            <a:schemeClr val="tx1"/>
                          </a:solidFill>
                          <a:effectLst/>
                        </a:rPr>
                        <a:t>REALIZZAZIONE</a:t>
                      </a:r>
                      <a:r>
                        <a:rPr lang="it-IT" sz="1600" baseline="0" dirty="0" smtClean="0">
                          <a:solidFill>
                            <a:schemeClr val="tx1"/>
                          </a:solidFill>
                          <a:effectLst/>
                        </a:rPr>
                        <a:t> STRUTTURA ALL’AVANGUARDIA DEDICATA ALLA CORRETTA ALIMENTAZIONE DEI BAMBINI</a:t>
                      </a:r>
                    </a:p>
                    <a:p>
                      <a:pPr marL="171450" lvl="0" indent="-171450" algn="ctr">
                        <a:lnSpc>
                          <a:spcPct val="115000"/>
                        </a:lnSpc>
                        <a:spcAft>
                          <a:spcPts val="0"/>
                        </a:spcAft>
                        <a:buFont typeface="Arial" panose="020B0604020202020204" pitchFamily="34" charset="0"/>
                        <a:buChar char="•"/>
                      </a:pPr>
                      <a:r>
                        <a:rPr lang="it-IT" sz="1600" baseline="0" dirty="0" smtClean="0">
                          <a:solidFill>
                            <a:schemeClr val="tx1"/>
                          </a:solidFill>
                          <a:effectLst/>
                        </a:rPr>
                        <a:t>RISPETTO DELLE NORMATIVE SANITARIE</a:t>
                      </a:r>
                    </a:p>
                    <a:p>
                      <a:pPr marL="171450" lvl="0" indent="-171450" algn="ctr">
                        <a:lnSpc>
                          <a:spcPct val="115000"/>
                        </a:lnSpc>
                        <a:spcAft>
                          <a:spcPts val="0"/>
                        </a:spcAft>
                        <a:buFont typeface="Arial" panose="020B0604020202020204" pitchFamily="34" charset="0"/>
                        <a:buChar char="•"/>
                      </a:pPr>
                      <a:r>
                        <a:rPr lang="it-IT" sz="1600" baseline="0" dirty="0" smtClean="0">
                          <a:solidFill>
                            <a:schemeClr val="tx1"/>
                          </a:solidFill>
                          <a:effectLst/>
                        </a:rPr>
                        <a:t>RISPETTO DELLE  NORMATIVE EDILIZIE</a:t>
                      </a:r>
                    </a:p>
                    <a:p>
                      <a:pPr marL="171450" lvl="0" indent="-171450" algn="ctr">
                        <a:lnSpc>
                          <a:spcPct val="115000"/>
                        </a:lnSpc>
                        <a:spcAft>
                          <a:spcPts val="0"/>
                        </a:spcAft>
                        <a:buFont typeface="Arial" panose="020B0604020202020204" pitchFamily="34" charset="0"/>
                        <a:buChar char="•"/>
                      </a:pPr>
                      <a:r>
                        <a:rPr lang="it-IT" sz="1600" baseline="0" dirty="0" smtClean="0">
                          <a:solidFill>
                            <a:schemeClr val="tx1"/>
                          </a:solidFill>
                          <a:effectLst/>
                        </a:rPr>
                        <a:t>ELIMINAZIONE DELLE «INTERFERENZE»</a:t>
                      </a:r>
                    </a:p>
                    <a:p>
                      <a:pPr marL="171450" lvl="0" indent="-171450" algn="ctr">
                        <a:lnSpc>
                          <a:spcPct val="115000"/>
                        </a:lnSpc>
                        <a:spcAft>
                          <a:spcPts val="0"/>
                        </a:spcAft>
                        <a:buFont typeface="Arial" panose="020B0604020202020204" pitchFamily="34" charset="0"/>
                        <a:buChar char="•"/>
                      </a:pPr>
                      <a:r>
                        <a:rPr lang="it-IT" sz="1600" baseline="0" dirty="0" smtClean="0">
                          <a:solidFill>
                            <a:schemeClr val="tx1"/>
                          </a:solidFill>
                          <a:effectLst/>
                        </a:rPr>
                        <a:t>UTILIZZO PIU’ RAZIONALE DEL PATRIMONIO EDILIZIO </a:t>
                      </a:r>
                    </a:p>
                    <a:p>
                      <a:pPr marL="171450" lvl="0" indent="-171450" algn="ctr">
                        <a:lnSpc>
                          <a:spcPct val="115000"/>
                        </a:lnSpc>
                        <a:spcAft>
                          <a:spcPts val="0"/>
                        </a:spcAft>
                        <a:buFont typeface="Arial" panose="020B0604020202020204" pitchFamily="34" charset="0"/>
                        <a:buChar char="•"/>
                      </a:pPr>
                      <a:r>
                        <a:rPr lang="it-IT" sz="1600" baseline="0" dirty="0" smtClean="0">
                          <a:solidFill>
                            <a:schemeClr val="tx1"/>
                          </a:solidFill>
                          <a:effectLst/>
                        </a:rPr>
                        <a:t>MAGGIORE PRODUTTIVITA’ IN AMBITO RISTORAZIONE SCOLASTICA</a:t>
                      </a:r>
                    </a:p>
                    <a:p>
                      <a:pPr marL="171450" lvl="0" indent="-171450" algn="ctr">
                        <a:lnSpc>
                          <a:spcPct val="115000"/>
                        </a:lnSpc>
                        <a:spcAft>
                          <a:spcPts val="0"/>
                        </a:spcAft>
                        <a:buFont typeface="Arial" panose="020B0604020202020204" pitchFamily="34" charset="0"/>
                        <a:buChar char="•"/>
                      </a:pPr>
                      <a:r>
                        <a:rPr lang="it-IT" sz="1600" baseline="0" dirty="0" smtClean="0">
                          <a:solidFill>
                            <a:schemeClr val="tx1"/>
                          </a:solidFill>
                          <a:effectLst/>
                        </a:rPr>
                        <a:t>UNIFORMITA’ NELLA PREPARAZIONE DEI PASTI</a:t>
                      </a:r>
                    </a:p>
                    <a:p>
                      <a:pPr marL="171450" lvl="0" indent="-171450" algn="ctr">
                        <a:lnSpc>
                          <a:spcPct val="115000"/>
                        </a:lnSpc>
                        <a:spcAft>
                          <a:spcPts val="0"/>
                        </a:spcAft>
                        <a:buFont typeface="Arial" panose="020B0604020202020204" pitchFamily="34" charset="0"/>
                        <a:buChar char="•"/>
                      </a:pPr>
                      <a:r>
                        <a:rPr lang="it-IT" sz="1600" baseline="0" dirty="0" smtClean="0">
                          <a:solidFill>
                            <a:schemeClr val="tx1"/>
                          </a:solidFill>
                          <a:effectLst/>
                        </a:rPr>
                        <a:t>LINEE DEDICATE PER LE DIETE SPECIALI</a:t>
                      </a:r>
                    </a:p>
                    <a:p>
                      <a:pPr marL="171450" lvl="0" indent="-171450" algn="ctr">
                        <a:lnSpc>
                          <a:spcPct val="115000"/>
                        </a:lnSpc>
                        <a:spcAft>
                          <a:spcPts val="0"/>
                        </a:spcAft>
                        <a:buFont typeface="Arial" panose="020B0604020202020204" pitchFamily="34" charset="0"/>
                        <a:buChar char="•"/>
                      </a:pPr>
                      <a:r>
                        <a:rPr lang="it-IT" sz="1600" baseline="0" dirty="0" smtClean="0">
                          <a:solidFill>
                            <a:schemeClr val="tx1"/>
                          </a:solidFill>
                          <a:effectLst/>
                        </a:rPr>
                        <a:t>TRASPORTO ORIGINE – DESTINAZIONE</a:t>
                      </a:r>
                    </a:p>
                    <a:p>
                      <a:pPr marL="171450" lvl="0" indent="-171450" algn="ctr">
                        <a:lnSpc>
                          <a:spcPct val="115000"/>
                        </a:lnSpc>
                        <a:spcAft>
                          <a:spcPts val="0"/>
                        </a:spcAft>
                        <a:buFont typeface="Arial" panose="020B0604020202020204" pitchFamily="34" charset="0"/>
                        <a:buChar char="•"/>
                      </a:pPr>
                      <a:r>
                        <a:rPr lang="it-IT" sz="1600" baseline="0" dirty="0" smtClean="0">
                          <a:solidFill>
                            <a:schemeClr val="tx1"/>
                          </a:solidFill>
                          <a:effectLst/>
                        </a:rPr>
                        <a:t>CONTENIMENTO DEI COSTI DI PRODUZIONE E  DI APPROVVIGIONAMENTO</a:t>
                      </a:r>
                    </a:p>
                    <a:p>
                      <a:pPr marL="171450" lvl="0" indent="-171450" algn="ctr">
                        <a:lnSpc>
                          <a:spcPct val="115000"/>
                        </a:lnSpc>
                        <a:spcAft>
                          <a:spcPts val="0"/>
                        </a:spcAft>
                        <a:buFont typeface="Arial" panose="020B0604020202020204" pitchFamily="34" charset="0"/>
                        <a:buChar char="•"/>
                      </a:pPr>
                      <a:r>
                        <a:rPr lang="it-IT" sz="1600" baseline="0" dirty="0" smtClean="0">
                          <a:solidFill>
                            <a:schemeClr val="tx1"/>
                          </a:solidFill>
                          <a:effectLst/>
                        </a:rPr>
                        <a:t>CONTENIMENTO DELLA SPESA DI PERSONALE</a:t>
                      </a:r>
                    </a:p>
                    <a:p>
                      <a:pPr marL="171450" lvl="0" indent="-171450" algn="just">
                        <a:lnSpc>
                          <a:spcPct val="115000"/>
                        </a:lnSpc>
                        <a:spcAft>
                          <a:spcPts val="0"/>
                        </a:spcAft>
                        <a:buFont typeface="Arial" panose="020B0604020202020204" pitchFamily="34" charset="0"/>
                        <a:buChar char="•"/>
                      </a:pPr>
                      <a:endParaRPr lang="it-IT" sz="1600" dirty="0">
                        <a:solidFill>
                          <a:schemeClr val="tx1"/>
                        </a:solidFill>
                        <a:effectLst/>
                      </a:endParaRPr>
                    </a:p>
                  </a:txBody>
                  <a:tcPr marL="46158" marR="46158" marT="0" marB="0">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171450" lvl="0" indent="-171450" algn="ctr">
                        <a:lnSpc>
                          <a:spcPct val="115000"/>
                        </a:lnSpc>
                        <a:spcAft>
                          <a:spcPts val="0"/>
                        </a:spcAft>
                        <a:buFont typeface="Arial" panose="020B0604020202020204" pitchFamily="34" charset="0"/>
                        <a:buChar char="•"/>
                      </a:pPr>
                      <a:endParaRPr lang="it-IT" sz="1600" b="1" dirty="0" smtClean="0">
                        <a:solidFill>
                          <a:schemeClr val="tx1"/>
                        </a:solidFill>
                        <a:effectLst/>
                      </a:endParaRPr>
                    </a:p>
                    <a:p>
                      <a:pPr marL="171450" lvl="0" indent="-171450" algn="ctr">
                        <a:lnSpc>
                          <a:spcPct val="115000"/>
                        </a:lnSpc>
                        <a:spcAft>
                          <a:spcPts val="0"/>
                        </a:spcAft>
                        <a:buFont typeface="Arial" panose="020B0604020202020204" pitchFamily="34" charset="0"/>
                        <a:buChar char="•"/>
                      </a:pPr>
                      <a:endParaRPr lang="it-IT" sz="1600" b="1" dirty="0" smtClean="0">
                        <a:solidFill>
                          <a:schemeClr val="tx1"/>
                        </a:solidFill>
                        <a:effectLst/>
                      </a:endParaRPr>
                    </a:p>
                    <a:p>
                      <a:pPr marL="171450" lvl="0" indent="-171450" algn="ctr">
                        <a:lnSpc>
                          <a:spcPct val="115000"/>
                        </a:lnSpc>
                        <a:spcAft>
                          <a:spcPts val="0"/>
                        </a:spcAft>
                        <a:buFont typeface="Arial" panose="020B0604020202020204" pitchFamily="34" charset="0"/>
                        <a:buChar char="•"/>
                      </a:pPr>
                      <a:endParaRPr lang="it-IT" sz="1600" b="1" dirty="0" smtClean="0">
                        <a:solidFill>
                          <a:schemeClr val="tx1"/>
                        </a:solidFill>
                        <a:effectLst/>
                      </a:endParaRPr>
                    </a:p>
                    <a:p>
                      <a:pPr marL="171450" lvl="0" indent="-171450" algn="ctr">
                        <a:lnSpc>
                          <a:spcPct val="115000"/>
                        </a:lnSpc>
                        <a:spcAft>
                          <a:spcPts val="0"/>
                        </a:spcAft>
                        <a:buFont typeface="Arial" panose="020B0604020202020204" pitchFamily="34" charset="0"/>
                        <a:buChar char="•"/>
                      </a:pPr>
                      <a:endParaRPr lang="it-IT" sz="1600" b="1" dirty="0" smtClean="0">
                        <a:solidFill>
                          <a:schemeClr val="tx1"/>
                        </a:solidFill>
                        <a:effectLst/>
                      </a:endParaRPr>
                    </a:p>
                    <a:p>
                      <a:pPr marL="171450" lvl="0" indent="-171450" algn="ctr">
                        <a:lnSpc>
                          <a:spcPct val="115000"/>
                        </a:lnSpc>
                        <a:spcAft>
                          <a:spcPts val="0"/>
                        </a:spcAft>
                        <a:buFont typeface="Arial" panose="020B0604020202020204" pitchFamily="34" charset="0"/>
                        <a:buChar char="•"/>
                      </a:pPr>
                      <a:r>
                        <a:rPr lang="it-IT" sz="1600" b="1" dirty="0" smtClean="0">
                          <a:solidFill>
                            <a:schemeClr val="tx1"/>
                          </a:solidFill>
                          <a:effectLst/>
                        </a:rPr>
                        <a:t>VIABILITA’ DI QUARTIERE</a:t>
                      </a:r>
                    </a:p>
                    <a:p>
                      <a:pPr marL="171450" lvl="0" indent="-171450" algn="ctr">
                        <a:lnSpc>
                          <a:spcPct val="115000"/>
                        </a:lnSpc>
                        <a:spcAft>
                          <a:spcPts val="0"/>
                        </a:spcAft>
                        <a:buFont typeface="Arial" panose="020B0604020202020204" pitchFamily="34" charset="0"/>
                        <a:buChar char="•"/>
                      </a:pPr>
                      <a:r>
                        <a:rPr lang="it-IT" sz="1600" b="1" dirty="0" smtClean="0">
                          <a:solidFill>
                            <a:schemeClr val="tx1"/>
                          </a:solidFill>
                          <a:effectLst/>
                        </a:rPr>
                        <a:t>DISTANZA DAL</a:t>
                      </a:r>
                      <a:r>
                        <a:rPr lang="it-IT" sz="1600" b="1" baseline="0" dirty="0" smtClean="0">
                          <a:solidFill>
                            <a:schemeClr val="tx1"/>
                          </a:solidFill>
                          <a:effectLst/>
                        </a:rPr>
                        <a:t> PLESSO DI CIVIGLIO</a:t>
                      </a:r>
                      <a:endParaRPr lang="it-IT" sz="1600" b="1" dirty="0">
                        <a:solidFill>
                          <a:schemeClr val="tx1"/>
                        </a:solidFill>
                        <a:effectLst/>
                      </a:endParaRPr>
                    </a:p>
                  </a:txBody>
                  <a:tcPr marL="46158" marR="46158"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r h="308633">
                <a:tc>
                  <a:txBody>
                    <a:bodyPr/>
                    <a:lstStyle/>
                    <a:p>
                      <a:pPr marL="171450" indent="-171450" algn="ctr">
                        <a:lnSpc>
                          <a:spcPct val="115000"/>
                        </a:lnSpc>
                        <a:spcAft>
                          <a:spcPts val="0"/>
                        </a:spcAft>
                        <a:buFont typeface="Arial" panose="020B0604020202020204" pitchFamily="34" charset="0"/>
                        <a:buChar char="•"/>
                      </a:pPr>
                      <a:r>
                        <a:rPr lang="en-GB" sz="1600" dirty="0">
                          <a:solidFill>
                            <a:schemeClr val="tx1"/>
                          </a:solidFill>
                          <a:effectLst/>
                        </a:rPr>
                        <a:t>OPPORTUNITÀ</a:t>
                      </a:r>
                      <a:endParaRPr lang="it-IT" sz="1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6158" marR="46158" marT="0" marB="0">
                    <a:solidFill>
                      <a:srgbClr val="FF0000"/>
                    </a:solidFill>
                  </a:tcPr>
                </a:tc>
                <a:tc>
                  <a:txBody>
                    <a:bodyPr/>
                    <a:lstStyle/>
                    <a:p>
                      <a:pPr marL="171450" indent="-171450" algn="ctr">
                        <a:lnSpc>
                          <a:spcPct val="115000"/>
                        </a:lnSpc>
                        <a:spcAft>
                          <a:spcPts val="0"/>
                        </a:spcAft>
                        <a:buFont typeface="Arial" panose="020B0604020202020204" pitchFamily="34" charset="0"/>
                        <a:buChar char="•"/>
                      </a:pPr>
                      <a:r>
                        <a:rPr lang="en-GB" sz="1600" b="1" dirty="0">
                          <a:solidFill>
                            <a:schemeClr val="tx1"/>
                          </a:solidFill>
                          <a:effectLst/>
                        </a:rPr>
                        <a:t>MINACCE</a:t>
                      </a:r>
                      <a:endParaRPr lang="it-IT" sz="1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6158" marR="46158" marT="0" marB="0">
                    <a:solidFill>
                      <a:srgbClr val="FF0000"/>
                    </a:solidFill>
                  </a:tcPr>
                </a:tc>
              </a:tr>
              <a:tr h="2879246">
                <a:tc>
                  <a:txBody>
                    <a:bodyPr/>
                    <a:lstStyle/>
                    <a:p>
                      <a:pPr marL="171450" lvl="0" indent="-171450" algn="ctr">
                        <a:lnSpc>
                          <a:spcPct val="115000"/>
                        </a:lnSpc>
                        <a:spcAft>
                          <a:spcPts val="0"/>
                        </a:spcAft>
                        <a:buFont typeface="Arial" panose="020B0604020202020204" pitchFamily="34" charset="0"/>
                        <a:buChar char="•"/>
                      </a:pPr>
                      <a:endParaRPr lang="it-IT" sz="1600" dirty="0" smtClean="0">
                        <a:solidFill>
                          <a:schemeClr val="tx1"/>
                        </a:solidFill>
                        <a:effectLst/>
                      </a:endParaRPr>
                    </a:p>
                    <a:p>
                      <a:pPr marL="171450" lvl="0" indent="-171450" algn="ctr">
                        <a:lnSpc>
                          <a:spcPct val="115000"/>
                        </a:lnSpc>
                        <a:spcAft>
                          <a:spcPts val="0"/>
                        </a:spcAft>
                        <a:buFont typeface="Arial" panose="020B0604020202020204" pitchFamily="34" charset="0"/>
                        <a:buChar char="•"/>
                      </a:pPr>
                      <a:r>
                        <a:rPr lang="it-IT" sz="1600" dirty="0" smtClean="0">
                          <a:solidFill>
                            <a:schemeClr val="tx1"/>
                          </a:solidFill>
                          <a:effectLst/>
                        </a:rPr>
                        <a:t>SERVIZI</a:t>
                      </a:r>
                      <a:r>
                        <a:rPr lang="it-IT" sz="1600" baseline="0" dirty="0" smtClean="0">
                          <a:solidFill>
                            <a:schemeClr val="tx1"/>
                          </a:solidFill>
                          <a:effectLst/>
                        </a:rPr>
                        <a:t> AGGIUNTIVI ALLA RISTORAZIONE SCOLASTICA</a:t>
                      </a:r>
                    </a:p>
                    <a:p>
                      <a:pPr marL="171450" lvl="0" indent="-171450" algn="ctr">
                        <a:lnSpc>
                          <a:spcPct val="115000"/>
                        </a:lnSpc>
                        <a:spcAft>
                          <a:spcPts val="0"/>
                        </a:spcAft>
                        <a:buFont typeface="Arial" panose="020B0604020202020204" pitchFamily="34" charset="0"/>
                        <a:buChar char="•"/>
                      </a:pPr>
                      <a:r>
                        <a:rPr lang="it-IT" sz="1600" baseline="0" dirty="0" smtClean="0">
                          <a:solidFill>
                            <a:schemeClr val="tx1"/>
                          </a:solidFill>
                          <a:effectLst/>
                        </a:rPr>
                        <a:t>RECUPERO DI SPAZI NELLE SCUOLE</a:t>
                      </a:r>
                    </a:p>
                    <a:p>
                      <a:pPr marL="171450" lvl="0" indent="-171450" algn="ctr">
                        <a:lnSpc>
                          <a:spcPct val="115000"/>
                        </a:lnSpc>
                        <a:spcAft>
                          <a:spcPts val="0"/>
                        </a:spcAft>
                        <a:buFont typeface="Arial" panose="020B0604020202020204" pitchFamily="34" charset="0"/>
                        <a:buChar char="•"/>
                      </a:pPr>
                      <a:r>
                        <a:rPr lang="it-IT" sz="1600" baseline="0" dirty="0" smtClean="0">
                          <a:solidFill>
                            <a:schemeClr val="tx1"/>
                          </a:solidFill>
                          <a:effectLst/>
                        </a:rPr>
                        <a:t>ABBATTIMENTO LISTE ATTESA SINIGAGLIA/MOGNANO</a:t>
                      </a:r>
                    </a:p>
                    <a:p>
                      <a:pPr marL="171450" lvl="0" indent="-171450" algn="ctr">
                        <a:lnSpc>
                          <a:spcPct val="115000"/>
                        </a:lnSpc>
                        <a:spcAft>
                          <a:spcPts val="0"/>
                        </a:spcAft>
                        <a:buFont typeface="Arial" panose="020B0604020202020204" pitchFamily="34" charset="0"/>
                        <a:buChar char="•"/>
                      </a:pPr>
                      <a:r>
                        <a:rPr lang="it-IT" sz="1600" baseline="0" smtClean="0">
                          <a:solidFill>
                            <a:schemeClr val="tx1"/>
                          </a:solidFill>
                          <a:effectLst/>
                        </a:rPr>
                        <a:t>SPAZI PER IL PASTO DOCENTI</a:t>
                      </a:r>
                      <a:endParaRPr lang="it-IT" sz="1600" baseline="0" dirty="0" smtClean="0">
                        <a:solidFill>
                          <a:schemeClr val="tx1"/>
                        </a:solidFill>
                        <a:effectLst/>
                      </a:endParaRPr>
                    </a:p>
                    <a:p>
                      <a:pPr marL="171450" lvl="0" indent="-171450" algn="ctr">
                        <a:lnSpc>
                          <a:spcPct val="115000"/>
                        </a:lnSpc>
                        <a:spcAft>
                          <a:spcPts val="0"/>
                        </a:spcAft>
                        <a:buFont typeface="Arial" panose="020B0604020202020204" pitchFamily="34" charset="0"/>
                        <a:buChar char="•"/>
                      </a:pPr>
                      <a:r>
                        <a:rPr lang="it-IT" sz="1600" baseline="0" dirty="0" smtClean="0">
                          <a:solidFill>
                            <a:schemeClr val="tx1"/>
                          </a:solidFill>
                          <a:effectLst/>
                        </a:rPr>
                        <a:t>FORMAZIONE DEL PERSONALE</a:t>
                      </a:r>
                    </a:p>
                    <a:p>
                      <a:pPr marL="171450" lvl="0" indent="-171450" algn="ctr">
                        <a:lnSpc>
                          <a:spcPct val="115000"/>
                        </a:lnSpc>
                        <a:spcAft>
                          <a:spcPts val="0"/>
                        </a:spcAft>
                        <a:buFont typeface="Arial" panose="020B0604020202020204" pitchFamily="34" charset="0"/>
                        <a:buChar char="•"/>
                      </a:pPr>
                      <a:r>
                        <a:rPr lang="it-IT" sz="1600" baseline="0" dirty="0" smtClean="0">
                          <a:solidFill>
                            <a:schemeClr val="tx1"/>
                          </a:solidFill>
                          <a:effectLst/>
                        </a:rPr>
                        <a:t>INIZIATIVE DI EDUCAZIONE ALIMENTARE</a:t>
                      </a:r>
                    </a:p>
                    <a:p>
                      <a:pPr marL="171450" lvl="0" indent="-171450" algn="ctr">
                        <a:lnSpc>
                          <a:spcPct val="115000"/>
                        </a:lnSpc>
                        <a:spcAft>
                          <a:spcPts val="0"/>
                        </a:spcAft>
                        <a:buFont typeface="Arial" panose="020B0604020202020204" pitchFamily="34" charset="0"/>
                        <a:buChar char="•"/>
                      </a:pPr>
                      <a:r>
                        <a:rPr lang="it-IT" sz="1600" baseline="0" dirty="0" smtClean="0">
                          <a:solidFill>
                            <a:schemeClr val="tx1"/>
                          </a:solidFill>
                          <a:effectLst/>
                        </a:rPr>
                        <a:t>GESTIONE DEI RIFIUTI</a:t>
                      </a:r>
                    </a:p>
                    <a:p>
                      <a:pPr marL="171450" lvl="0" indent="-171450" algn="ctr">
                        <a:lnSpc>
                          <a:spcPct val="115000"/>
                        </a:lnSpc>
                        <a:spcAft>
                          <a:spcPts val="0"/>
                        </a:spcAft>
                        <a:buFont typeface="Arial" panose="020B0604020202020204" pitchFamily="34" charset="0"/>
                        <a:buChar char="•"/>
                      </a:pPr>
                      <a:r>
                        <a:rPr lang="it-IT" sz="1600" baseline="0" dirty="0" smtClean="0">
                          <a:solidFill>
                            <a:schemeClr val="tx1"/>
                          </a:solidFill>
                          <a:effectLst/>
                        </a:rPr>
                        <a:t>DIMINUZIONE DI COSTI A CARICO DEGLI UTENTI</a:t>
                      </a:r>
                    </a:p>
                    <a:p>
                      <a:pPr marL="171450" lvl="0" indent="-171450" algn="ctr">
                        <a:lnSpc>
                          <a:spcPct val="115000"/>
                        </a:lnSpc>
                        <a:spcAft>
                          <a:spcPts val="0"/>
                        </a:spcAft>
                        <a:buFont typeface="Arial" panose="020B0604020202020204" pitchFamily="34" charset="0"/>
                        <a:buChar char="•"/>
                      </a:pPr>
                      <a:r>
                        <a:rPr lang="it-IT" sz="1600" baseline="0" dirty="0" smtClean="0">
                          <a:solidFill>
                            <a:schemeClr val="tx1"/>
                          </a:solidFill>
                          <a:effectLst/>
                        </a:rPr>
                        <a:t>SERVIZI AGGIUNTIVI EXTRA SCOLASTICI</a:t>
                      </a:r>
                    </a:p>
                  </a:txBody>
                  <a:tcPr marL="46158" marR="46158" marT="0" marB="0">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285750" lvl="0" indent="-285750" algn="ctr">
                        <a:lnSpc>
                          <a:spcPct val="115000"/>
                        </a:lnSpc>
                        <a:spcAft>
                          <a:spcPts val="0"/>
                        </a:spcAft>
                        <a:buFont typeface="Arial" panose="020B0604020202020204" pitchFamily="34" charset="0"/>
                        <a:buChar char="•"/>
                      </a:pPr>
                      <a:endParaRPr lang="it-IT" sz="1600" b="1" dirty="0" smtClean="0">
                        <a:solidFill>
                          <a:schemeClr val="tx1"/>
                        </a:solidFill>
                        <a:effectLst/>
                      </a:endParaRPr>
                    </a:p>
                    <a:p>
                      <a:pPr marL="285750" lvl="0" indent="-285750" algn="ctr">
                        <a:lnSpc>
                          <a:spcPct val="115000"/>
                        </a:lnSpc>
                        <a:spcAft>
                          <a:spcPts val="0"/>
                        </a:spcAft>
                        <a:buFont typeface="Arial" panose="020B0604020202020204" pitchFamily="34" charset="0"/>
                        <a:buChar char="•"/>
                      </a:pPr>
                      <a:endParaRPr lang="it-IT" sz="1600" b="1" dirty="0" smtClean="0">
                        <a:solidFill>
                          <a:schemeClr val="tx1"/>
                        </a:solidFill>
                        <a:effectLst/>
                      </a:endParaRPr>
                    </a:p>
                    <a:p>
                      <a:pPr marL="285750" lvl="0" indent="-285750" algn="ctr">
                        <a:lnSpc>
                          <a:spcPct val="115000"/>
                        </a:lnSpc>
                        <a:spcAft>
                          <a:spcPts val="0"/>
                        </a:spcAft>
                        <a:buFont typeface="Arial" panose="020B0604020202020204" pitchFamily="34" charset="0"/>
                        <a:buChar char="•"/>
                      </a:pPr>
                      <a:r>
                        <a:rPr lang="it-IT" sz="1600" b="1" dirty="0" smtClean="0">
                          <a:solidFill>
                            <a:schemeClr val="tx1"/>
                          </a:solidFill>
                          <a:effectLst/>
                        </a:rPr>
                        <a:t>TEMPISTICA</a:t>
                      </a:r>
                    </a:p>
                    <a:p>
                      <a:pPr marL="285750" lvl="0" indent="-285750" algn="ctr">
                        <a:lnSpc>
                          <a:spcPct val="115000"/>
                        </a:lnSpc>
                        <a:spcAft>
                          <a:spcPts val="0"/>
                        </a:spcAft>
                        <a:buFont typeface="Arial" panose="020B0604020202020204" pitchFamily="34" charset="0"/>
                        <a:buChar char="•"/>
                      </a:pPr>
                      <a:r>
                        <a:rPr lang="it-IT" sz="1600" b="1" dirty="0" smtClean="0">
                          <a:solidFill>
                            <a:schemeClr val="tx1"/>
                          </a:solidFill>
                          <a:effectLst/>
                        </a:rPr>
                        <a:t>FINANZIAMENTI</a:t>
                      </a:r>
                    </a:p>
                    <a:p>
                      <a:pPr marL="0" lvl="0" indent="0" algn="just">
                        <a:lnSpc>
                          <a:spcPct val="115000"/>
                        </a:lnSpc>
                        <a:spcAft>
                          <a:spcPts val="0"/>
                        </a:spcAft>
                        <a:buFont typeface="Arial" panose="020B0604020202020204" pitchFamily="34" charset="0"/>
                        <a:buNone/>
                      </a:pPr>
                      <a:endParaRPr lang="it-IT" sz="1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6158" marR="46158" marT="0" marB="0">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eaLnBrk="1" hangingPunct="1">
              <a:defRPr/>
            </a:pPr>
            <a:r>
              <a:rPr lang="it-IT" dirty="0" smtClean="0"/>
              <a:t>Trasferimento </a:t>
            </a:r>
            <a:r>
              <a:rPr lang="it-IT" dirty="0"/>
              <a:t>scuola primaria  da Via Isonzo a via </a:t>
            </a:r>
            <a:r>
              <a:rPr lang="it-IT" dirty="0" smtClean="0"/>
              <a:t>Picchi - timing</a:t>
            </a:r>
            <a:r>
              <a:rPr lang="it-IT" dirty="0"/>
              <a:t/>
            </a:r>
            <a:br>
              <a:rPr lang="it-IT" dirty="0"/>
            </a:b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455461566"/>
              </p:ext>
            </p:extLst>
          </p:nvPr>
        </p:nvGraphicFramePr>
        <p:xfrm>
          <a:off x="1096963" y="1846263"/>
          <a:ext cx="10059987" cy="4022723"/>
        </p:xfrm>
        <a:graphic>
          <a:graphicData uri="http://schemas.openxmlformats.org/drawingml/2006/table">
            <a:tbl>
              <a:tblPr>
                <a:tableStyleId>{5C22544A-7EE6-4342-B048-85BDC9FD1C3A}</a:tableStyleId>
              </a:tblPr>
              <a:tblGrid>
                <a:gridCol w="5949453"/>
                <a:gridCol w="4110534"/>
              </a:tblGrid>
              <a:tr h="567307">
                <a:tc>
                  <a:txBody>
                    <a:bodyPr/>
                    <a:lstStyle/>
                    <a:p>
                      <a:pPr algn="ctr" fontAlgn="ctr"/>
                      <a:r>
                        <a:rPr lang="it-IT" sz="1600" u="none" strike="noStrike" dirty="0">
                          <a:effectLst/>
                        </a:rPr>
                        <a:t>COMUNICAZIONE A DIRIGENTE SCOLASTICO</a:t>
                      </a:r>
                      <a:endParaRPr lang="it-IT" sz="1600" b="0" i="0" u="none" strike="noStrike" dirty="0">
                        <a:solidFill>
                          <a:srgbClr val="000000"/>
                        </a:solidFill>
                        <a:effectLst/>
                        <a:latin typeface="Calibri" panose="020F0502020204030204" pitchFamily="34" charset="0"/>
                      </a:endParaRPr>
                    </a:p>
                  </a:txBody>
                  <a:tcPr marL="20662" marR="20662" marT="9523" marB="0" anchor="ctr">
                    <a:gradFill>
                      <a:gsLst>
                        <a:gs pos="0">
                          <a:schemeClr val="accent1">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it-IT" sz="1600" u="none" strike="noStrike" dirty="0">
                          <a:effectLst/>
                        </a:rPr>
                        <a:t>2 NOV. 2015</a:t>
                      </a:r>
                      <a:endParaRPr lang="it-IT" sz="1600" b="0" i="0" u="none" strike="noStrike" dirty="0">
                        <a:solidFill>
                          <a:srgbClr val="000000"/>
                        </a:solidFill>
                        <a:effectLst/>
                        <a:latin typeface="Calibri" panose="020F0502020204030204" pitchFamily="34" charset="0"/>
                      </a:endParaRPr>
                    </a:p>
                  </a:txBody>
                  <a:tcPr marL="20662" marR="20662" marT="9523" marB="0" anchor="ctr">
                    <a:gradFill>
                      <a:gsLst>
                        <a:gs pos="0">
                          <a:schemeClr val="accent1">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r h="584499">
                <a:tc>
                  <a:txBody>
                    <a:bodyPr/>
                    <a:lstStyle/>
                    <a:p>
                      <a:pPr algn="ctr" fontAlgn="ctr"/>
                      <a:r>
                        <a:rPr lang="it-IT" sz="1600" u="none" strike="noStrike" dirty="0" smtClean="0">
                          <a:effectLst/>
                        </a:rPr>
                        <a:t>INCONTRO GENITORI</a:t>
                      </a:r>
                      <a:endParaRPr lang="it-IT" sz="1600" b="0" i="0" u="none" strike="noStrike" dirty="0">
                        <a:solidFill>
                          <a:srgbClr val="000000"/>
                        </a:solidFill>
                        <a:effectLst/>
                        <a:latin typeface="Calibri" panose="020F0502020204030204" pitchFamily="34" charset="0"/>
                      </a:endParaRPr>
                    </a:p>
                  </a:txBody>
                  <a:tcPr marL="20662" marR="20662" marT="9523" marB="0" anchor="ctr">
                    <a:gradFill>
                      <a:gsLst>
                        <a:gs pos="0">
                          <a:schemeClr val="accent1">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it-IT" sz="1600" u="none" strike="noStrike" smtClean="0">
                          <a:effectLst/>
                        </a:rPr>
                        <a:t>26/11 </a:t>
                      </a:r>
                      <a:r>
                        <a:rPr lang="it-IT" sz="1600" u="none" strike="noStrike" dirty="0">
                          <a:effectLst/>
                        </a:rPr>
                        <a:t>- AULA MAGNA VIA PICCHI</a:t>
                      </a:r>
                      <a:endParaRPr lang="it-IT" sz="1600" b="0" i="0" u="none" strike="noStrike" dirty="0">
                        <a:solidFill>
                          <a:srgbClr val="000000"/>
                        </a:solidFill>
                        <a:effectLst/>
                        <a:latin typeface="Calibri" panose="020F0502020204030204" pitchFamily="34" charset="0"/>
                      </a:endParaRPr>
                    </a:p>
                  </a:txBody>
                  <a:tcPr marL="20662" marR="20662" marT="9523" marB="0" anchor="ctr">
                    <a:gradFill>
                      <a:gsLst>
                        <a:gs pos="0">
                          <a:schemeClr val="accent1">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r h="460722">
                <a:tc>
                  <a:txBody>
                    <a:bodyPr/>
                    <a:lstStyle/>
                    <a:p>
                      <a:pPr algn="ctr" fontAlgn="ctr"/>
                      <a:r>
                        <a:rPr lang="it-IT" sz="1600" u="none" strike="noStrike" dirty="0" smtClean="0">
                          <a:effectLst/>
                        </a:rPr>
                        <a:t>PARERE NON VINCOL. C.D'ISTITUTO</a:t>
                      </a:r>
                      <a:endParaRPr lang="it-IT" sz="1600" b="0" i="0" u="none" strike="noStrike" dirty="0">
                        <a:solidFill>
                          <a:srgbClr val="000000"/>
                        </a:solidFill>
                        <a:effectLst/>
                        <a:latin typeface="Calibri" panose="020F0502020204030204" pitchFamily="34" charset="0"/>
                      </a:endParaRPr>
                    </a:p>
                  </a:txBody>
                  <a:tcPr marL="20662" marR="20662" marT="9523" marB="0" anchor="ctr">
                    <a:gradFill>
                      <a:gsLst>
                        <a:gs pos="0">
                          <a:schemeClr val="accent1">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it-IT" sz="1600" u="none" strike="noStrike" dirty="0" smtClean="0">
                          <a:effectLst/>
                        </a:rPr>
                        <a:t>ENTRO 22/11</a:t>
                      </a:r>
                      <a:endParaRPr lang="it-IT" sz="1600" b="0" i="0" u="none" strike="noStrike" dirty="0">
                        <a:solidFill>
                          <a:srgbClr val="000000"/>
                        </a:solidFill>
                        <a:effectLst/>
                        <a:latin typeface="Calibri" panose="020F0502020204030204" pitchFamily="34" charset="0"/>
                      </a:endParaRPr>
                    </a:p>
                  </a:txBody>
                  <a:tcPr marL="20662" marR="20662" marT="9523" marB="0" anchor="ctr">
                    <a:gradFill>
                      <a:gsLst>
                        <a:gs pos="0">
                          <a:schemeClr val="accent1">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r h="460722">
                <a:tc>
                  <a:txBody>
                    <a:bodyPr/>
                    <a:lstStyle/>
                    <a:p>
                      <a:pPr algn="ctr" fontAlgn="ctr"/>
                      <a:r>
                        <a:rPr lang="it-IT" sz="1600" u="none" strike="noStrike" dirty="0">
                          <a:effectLst/>
                        </a:rPr>
                        <a:t>PROGETTO ADEGUAMENTO EDIFICIO</a:t>
                      </a:r>
                      <a:endParaRPr lang="it-IT" sz="1600" b="0" i="0" u="none" strike="noStrike" dirty="0">
                        <a:solidFill>
                          <a:srgbClr val="000000"/>
                        </a:solidFill>
                        <a:effectLst/>
                        <a:latin typeface="Calibri" panose="020F0502020204030204" pitchFamily="34" charset="0"/>
                      </a:endParaRPr>
                    </a:p>
                  </a:txBody>
                  <a:tcPr marL="20662" marR="20662" marT="9523" marB="0" anchor="ctr">
                    <a:gradFill>
                      <a:gsLst>
                        <a:gs pos="0">
                          <a:schemeClr val="accent1">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it-IT" sz="1600" u="none" strike="noStrike" dirty="0">
                          <a:effectLst/>
                        </a:rPr>
                        <a:t>31/12/2015</a:t>
                      </a:r>
                      <a:endParaRPr lang="it-IT" sz="1600" b="0" i="0" u="none" strike="noStrike" dirty="0">
                        <a:solidFill>
                          <a:srgbClr val="000000"/>
                        </a:solidFill>
                        <a:effectLst/>
                        <a:latin typeface="Calibri" panose="020F0502020204030204" pitchFamily="34" charset="0"/>
                      </a:endParaRPr>
                    </a:p>
                  </a:txBody>
                  <a:tcPr marL="20662" marR="20662" marT="9523" marB="0" anchor="ctr">
                    <a:gradFill>
                      <a:gsLst>
                        <a:gs pos="0">
                          <a:schemeClr val="accent1">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r h="460722">
                <a:tc>
                  <a:txBody>
                    <a:bodyPr/>
                    <a:lstStyle/>
                    <a:p>
                      <a:pPr algn="ctr" fontAlgn="ctr"/>
                      <a:r>
                        <a:rPr lang="it-IT" sz="1600" u="none" strike="noStrike">
                          <a:effectLst/>
                        </a:rPr>
                        <a:t>LAVORI ADEGUAMENTO EDIFICIO</a:t>
                      </a:r>
                      <a:endParaRPr lang="it-IT" sz="1600" b="0" i="0" u="none" strike="noStrike">
                        <a:solidFill>
                          <a:srgbClr val="000000"/>
                        </a:solidFill>
                        <a:effectLst/>
                        <a:latin typeface="Calibri" panose="020F0502020204030204" pitchFamily="34" charset="0"/>
                      </a:endParaRPr>
                    </a:p>
                  </a:txBody>
                  <a:tcPr marL="20662" marR="20662" marT="9523" marB="0" anchor="ctr">
                    <a:gradFill>
                      <a:gsLst>
                        <a:gs pos="0">
                          <a:schemeClr val="accent1">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it-IT" sz="1600" u="none" strike="noStrike" dirty="0">
                          <a:effectLst/>
                        </a:rPr>
                        <a:t>DOPO CONCLUSIONE </a:t>
                      </a:r>
                      <a:r>
                        <a:rPr lang="it-IT" sz="1600" u="none" strike="noStrike" dirty="0" err="1">
                          <a:effectLst/>
                        </a:rPr>
                        <a:t>A.s.</a:t>
                      </a:r>
                      <a:endParaRPr lang="it-IT" sz="1600" b="0" i="0" u="none" strike="noStrike" dirty="0">
                        <a:solidFill>
                          <a:srgbClr val="000000"/>
                        </a:solidFill>
                        <a:effectLst/>
                        <a:latin typeface="Calibri" panose="020F0502020204030204" pitchFamily="34" charset="0"/>
                      </a:endParaRPr>
                    </a:p>
                  </a:txBody>
                  <a:tcPr marL="20662" marR="20662" marT="9523" marB="0" anchor="ctr">
                    <a:gradFill>
                      <a:gsLst>
                        <a:gs pos="0">
                          <a:schemeClr val="accent1">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r h="460722">
                <a:tc>
                  <a:txBody>
                    <a:bodyPr/>
                    <a:lstStyle/>
                    <a:p>
                      <a:pPr algn="ctr" fontAlgn="ctr"/>
                      <a:r>
                        <a:rPr lang="it-IT" sz="1600" u="none" strike="noStrike">
                          <a:effectLst/>
                        </a:rPr>
                        <a:t>TRASLOCO</a:t>
                      </a:r>
                      <a:endParaRPr lang="it-IT" sz="1600" b="0" i="0" u="none" strike="noStrike">
                        <a:solidFill>
                          <a:srgbClr val="000000"/>
                        </a:solidFill>
                        <a:effectLst/>
                        <a:latin typeface="Calibri" panose="020F0502020204030204" pitchFamily="34" charset="0"/>
                      </a:endParaRPr>
                    </a:p>
                  </a:txBody>
                  <a:tcPr marL="20662" marR="20662" marT="9523" marB="0" anchor="ctr">
                    <a:gradFill>
                      <a:gsLst>
                        <a:gs pos="0">
                          <a:schemeClr val="accent1">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it-IT" sz="1600" u="none" strike="noStrike" dirty="0">
                          <a:effectLst/>
                        </a:rPr>
                        <a:t>DOPO CONCLUSIONE </a:t>
                      </a:r>
                      <a:r>
                        <a:rPr lang="it-IT" sz="1600" u="none" strike="noStrike" dirty="0" err="1">
                          <a:effectLst/>
                        </a:rPr>
                        <a:t>A.s.</a:t>
                      </a:r>
                      <a:endParaRPr lang="it-IT" sz="1600" b="0" i="0" u="none" strike="noStrike" dirty="0">
                        <a:solidFill>
                          <a:srgbClr val="000000"/>
                        </a:solidFill>
                        <a:effectLst/>
                        <a:latin typeface="Calibri" panose="020F0502020204030204" pitchFamily="34" charset="0"/>
                      </a:endParaRPr>
                    </a:p>
                  </a:txBody>
                  <a:tcPr marL="20662" marR="20662" marT="9523" marB="0" anchor="ctr">
                    <a:gradFill>
                      <a:gsLst>
                        <a:gs pos="0">
                          <a:schemeClr val="accent1">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r h="460722">
                <a:tc>
                  <a:txBody>
                    <a:bodyPr/>
                    <a:lstStyle/>
                    <a:p>
                      <a:pPr algn="ctr" fontAlgn="ctr"/>
                      <a:r>
                        <a:rPr lang="it-IT" sz="1600" u="none" strike="noStrike">
                          <a:effectLst/>
                        </a:rPr>
                        <a:t>ASPETTI VIABILISTICI/PEDIBUS</a:t>
                      </a:r>
                      <a:endParaRPr lang="it-IT" sz="1600" b="0" i="0" u="none" strike="noStrike">
                        <a:solidFill>
                          <a:srgbClr val="000000"/>
                        </a:solidFill>
                        <a:effectLst/>
                        <a:latin typeface="Calibri" panose="020F0502020204030204" pitchFamily="34" charset="0"/>
                      </a:endParaRPr>
                    </a:p>
                  </a:txBody>
                  <a:tcPr marL="20662" marR="20662" marT="9523" marB="0" anchor="ctr">
                    <a:gradFill>
                      <a:gsLst>
                        <a:gs pos="0">
                          <a:schemeClr val="accent1">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it-IT" sz="1600" u="none" strike="noStrike" dirty="0">
                          <a:effectLst/>
                        </a:rPr>
                        <a:t>ENTRO INIZIO A.S.</a:t>
                      </a:r>
                      <a:endParaRPr lang="it-IT" sz="1600" b="0" i="0" u="none" strike="noStrike" dirty="0">
                        <a:solidFill>
                          <a:srgbClr val="000000"/>
                        </a:solidFill>
                        <a:effectLst/>
                        <a:latin typeface="Calibri" panose="020F0502020204030204" pitchFamily="34" charset="0"/>
                      </a:endParaRPr>
                    </a:p>
                  </a:txBody>
                  <a:tcPr marL="20662" marR="20662" marT="9523" marB="0" anchor="ctr">
                    <a:gradFill>
                      <a:gsLst>
                        <a:gs pos="0">
                          <a:schemeClr val="accent1">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r h="567307">
                <a:tc>
                  <a:txBody>
                    <a:bodyPr/>
                    <a:lstStyle/>
                    <a:p>
                      <a:pPr algn="ctr" fontAlgn="ctr"/>
                      <a:r>
                        <a:rPr lang="it-IT" sz="1600" u="none" strike="noStrike">
                          <a:effectLst/>
                        </a:rPr>
                        <a:t>ALTERNATIVE PER PALESTRA VIA ISONZO</a:t>
                      </a:r>
                      <a:endParaRPr lang="it-IT" sz="1600" b="0" i="0" u="none" strike="noStrike">
                        <a:solidFill>
                          <a:srgbClr val="000000"/>
                        </a:solidFill>
                        <a:effectLst/>
                        <a:latin typeface="Calibri" panose="020F0502020204030204" pitchFamily="34" charset="0"/>
                      </a:endParaRPr>
                    </a:p>
                  </a:txBody>
                  <a:tcPr marL="20662" marR="20662" marT="9523" marB="0" anchor="ctr">
                    <a:gradFill>
                      <a:gsLst>
                        <a:gs pos="0">
                          <a:schemeClr val="accent1">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it-IT" sz="1600" u="none" strike="noStrike" dirty="0">
                          <a:effectLst/>
                        </a:rPr>
                        <a:t>DOPO CONCLUSIONE </a:t>
                      </a:r>
                      <a:r>
                        <a:rPr lang="it-IT" sz="1600" u="none" strike="noStrike" dirty="0" smtClean="0">
                          <a:effectLst/>
                        </a:rPr>
                        <a:t>A.S</a:t>
                      </a:r>
                      <a:endParaRPr lang="it-IT" sz="1600" b="0" i="0" u="none" strike="noStrike" dirty="0">
                        <a:solidFill>
                          <a:srgbClr val="000000"/>
                        </a:solidFill>
                        <a:effectLst/>
                        <a:latin typeface="Calibri" panose="020F0502020204030204" pitchFamily="34" charset="0"/>
                      </a:endParaRPr>
                    </a:p>
                  </a:txBody>
                  <a:tcPr marL="20662" marR="20662" marT="9523" marB="0" anchor="ctr">
                    <a:gradFill>
                      <a:gsLst>
                        <a:gs pos="0">
                          <a:schemeClr val="accent1">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1096963" y="287338"/>
            <a:ext cx="10058400" cy="1449387"/>
          </a:xfrm>
        </p:spPr>
        <p:txBody>
          <a:bodyPr/>
          <a:lstStyle/>
          <a:p>
            <a:pPr eaLnBrk="1" hangingPunct="1">
              <a:defRPr/>
            </a:pPr>
            <a:r>
              <a:rPr lang="it-IT" b="1" dirty="0" smtClean="0"/>
              <a:t>POPOLAZIONE SCOLASTICA PRESTINO</a:t>
            </a:r>
            <a:endParaRPr lang="it-IT" b="1" dirty="0"/>
          </a:p>
        </p:txBody>
      </p:sp>
      <p:graphicFrame>
        <p:nvGraphicFramePr>
          <p:cNvPr id="7" name="Segnaposto contenuto 6"/>
          <p:cNvGraphicFramePr>
            <a:graphicFrameLocks noGrp="1"/>
          </p:cNvGraphicFramePr>
          <p:nvPr>
            <p:ph sz="half" idx="1"/>
          </p:nvPr>
        </p:nvGraphicFramePr>
        <p:xfrm>
          <a:off x="1096963" y="1846263"/>
          <a:ext cx="4578352" cy="4022720"/>
        </p:xfrm>
        <a:graphic>
          <a:graphicData uri="http://schemas.openxmlformats.org/drawingml/2006/table">
            <a:tbl>
              <a:tblPr>
                <a:tableStyleId>{5C22544A-7EE6-4342-B048-85BDC9FD1C3A}</a:tableStyleId>
              </a:tblPr>
              <a:tblGrid>
                <a:gridCol w="1144588"/>
                <a:gridCol w="1144588"/>
                <a:gridCol w="1144588"/>
                <a:gridCol w="1144588"/>
              </a:tblGrid>
              <a:tr h="301327">
                <a:tc>
                  <a:txBody>
                    <a:bodyPr/>
                    <a:lstStyle/>
                    <a:p>
                      <a:pPr algn="ctr" fontAlgn="ctr"/>
                      <a:r>
                        <a:rPr lang="it-IT" sz="1600" u="none" strike="noStrike" dirty="0">
                          <a:effectLst/>
                        </a:rPr>
                        <a:t>anni</a:t>
                      </a:r>
                      <a:endParaRPr lang="it-IT" sz="1600" b="1" i="0" u="none" strike="noStrike" dirty="0">
                        <a:effectLst/>
                        <a:latin typeface="Arial" panose="020B0604020202020204" pitchFamily="34" charset="0"/>
                      </a:endParaRPr>
                    </a:p>
                  </a:txBody>
                  <a:tcPr marL="9527" marR="9527" marT="9523" marB="0" anchor="ctr">
                    <a:solidFill>
                      <a:srgbClr val="FFFF00"/>
                    </a:solidFill>
                  </a:tcPr>
                </a:tc>
                <a:tc>
                  <a:txBody>
                    <a:bodyPr/>
                    <a:lstStyle/>
                    <a:p>
                      <a:pPr algn="ctr" fontAlgn="ctr"/>
                      <a:r>
                        <a:rPr lang="it-IT" sz="1600" u="none" strike="noStrike" dirty="0">
                          <a:effectLst/>
                        </a:rPr>
                        <a:t>Infanzia</a:t>
                      </a:r>
                      <a:endParaRPr lang="it-IT" sz="1600" b="1" i="0" u="none" strike="noStrike" dirty="0">
                        <a:effectLst/>
                        <a:latin typeface="Arial" panose="020B0604020202020204" pitchFamily="34" charset="0"/>
                      </a:endParaRPr>
                    </a:p>
                  </a:txBody>
                  <a:tcPr marL="9527" marR="9527" marT="9523" marB="0" anchor="ctr">
                    <a:solidFill>
                      <a:srgbClr val="FFFF00"/>
                    </a:solidFill>
                  </a:tcPr>
                </a:tc>
                <a:tc>
                  <a:txBody>
                    <a:bodyPr/>
                    <a:lstStyle/>
                    <a:p>
                      <a:pPr algn="ctr" fontAlgn="ctr"/>
                      <a:r>
                        <a:rPr lang="it-IT" sz="1600" u="none" strike="noStrike" dirty="0">
                          <a:effectLst/>
                        </a:rPr>
                        <a:t>Primaria</a:t>
                      </a:r>
                      <a:endParaRPr lang="it-IT" sz="1600" b="1" i="0" u="none" strike="noStrike" dirty="0">
                        <a:effectLst/>
                        <a:latin typeface="Arial" panose="020B0604020202020204" pitchFamily="34" charset="0"/>
                      </a:endParaRPr>
                    </a:p>
                  </a:txBody>
                  <a:tcPr marL="9527" marR="9527" marT="9523" marB="0" anchor="ctr">
                    <a:solidFill>
                      <a:srgbClr val="FFFF00"/>
                    </a:solidFill>
                  </a:tcPr>
                </a:tc>
                <a:tc>
                  <a:txBody>
                    <a:bodyPr/>
                    <a:lstStyle/>
                    <a:p>
                      <a:pPr algn="ctr" fontAlgn="ctr"/>
                      <a:r>
                        <a:rPr lang="it-IT" sz="1600" u="none" strike="noStrike" dirty="0">
                          <a:effectLst/>
                        </a:rPr>
                        <a:t>Secondaria</a:t>
                      </a:r>
                      <a:endParaRPr lang="it-IT" sz="1600" b="1" i="0" u="none" strike="noStrike" dirty="0">
                        <a:effectLst/>
                        <a:latin typeface="Arial" panose="020B0604020202020204" pitchFamily="34" charset="0"/>
                      </a:endParaRPr>
                    </a:p>
                  </a:txBody>
                  <a:tcPr marL="9527" marR="9527" marT="9523" marB="0" anchor="ctr">
                    <a:solidFill>
                      <a:srgbClr val="FFFF00"/>
                    </a:solidFill>
                  </a:tcPr>
                </a:tc>
              </a:tr>
              <a:tr h="286261">
                <a:tc>
                  <a:txBody>
                    <a:bodyPr/>
                    <a:lstStyle/>
                    <a:p>
                      <a:pPr algn="ctr" fontAlgn="ctr"/>
                      <a:r>
                        <a:rPr lang="it-IT" sz="1600" u="none" strike="noStrike" dirty="0">
                          <a:effectLst/>
                        </a:rPr>
                        <a:t>2002-03</a:t>
                      </a:r>
                      <a:endParaRPr lang="it-IT" sz="1600" b="0" i="0" u="none" strike="noStrike" dirty="0">
                        <a:effectLst/>
                        <a:latin typeface="Arial" panose="020B0604020202020204" pitchFamily="34" charset="0"/>
                      </a:endParaRPr>
                    </a:p>
                  </a:txBody>
                  <a:tcPr marL="9527" marR="9527" marT="9523" marB="0" anchor="ctr"/>
                </a:tc>
                <a:tc>
                  <a:txBody>
                    <a:bodyPr/>
                    <a:lstStyle/>
                    <a:p>
                      <a:pPr algn="ctr" fontAlgn="ctr"/>
                      <a:r>
                        <a:rPr lang="it-IT" sz="1600" u="none" strike="noStrike">
                          <a:effectLst/>
                        </a:rPr>
                        <a:t>43</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a:effectLst/>
                        </a:rPr>
                        <a:t>111</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dirty="0">
                          <a:effectLst/>
                        </a:rPr>
                        <a:t>157</a:t>
                      </a:r>
                      <a:endParaRPr lang="it-IT" sz="1600" b="0" i="0" u="none" strike="noStrike" dirty="0">
                        <a:effectLst/>
                        <a:latin typeface="Arial" panose="020B0604020202020204" pitchFamily="34" charset="0"/>
                      </a:endParaRPr>
                    </a:p>
                  </a:txBody>
                  <a:tcPr marL="9527" marR="9527" marT="9523" marB="0" anchor="ctr"/>
                </a:tc>
              </a:tr>
              <a:tr h="286261">
                <a:tc>
                  <a:txBody>
                    <a:bodyPr/>
                    <a:lstStyle/>
                    <a:p>
                      <a:pPr algn="ctr" fontAlgn="ctr"/>
                      <a:r>
                        <a:rPr lang="it-IT" sz="1600" u="none" strike="noStrike">
                          <a:effectLst/>
                        </a:rPr>
                        <a:t>2003-04</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a:effectLst/>
                        </a:rPr>
                        <a:t>41</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a:effectLst/>
                        </a:rPr>
                        <a:t>107</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dirty="0">
                          <a:effectLst/>
                        </a:rPr>
                        <a:t>166</a:t>
                      </a:r>
                      <a:endParaRPr lang="it-IT" sz="1600" b="0" i="0" u="none" strike="noStrike" dirty="0">
                        <a:effectLst/>
                        <a:latin typeface="Arial" panose="020B0604020202020204" pitchFamily="34" charset="0"/>
                      </a:endParaRPr>
                    </a:p>
                  </a:txBody>
                  <a:tcPr marL="9527" marR="9527" marT="9523" marB="0" anchor="ctr"/>
                </a:tc>
              </a:tr>
              <a:tr h="286261">
                <a:tc>
                  <a:txBody>
                    <a:bodyPr/>
                    <a:lstStyle/>
                    <a:p>
                      <a:pPr algn="ctr" fontAlgn="ctr"/>
                      <a:r>
                        <a:rPr lang="it-IT" sz="1600" u="none" strike="noStrike">
                          <a:effectLst/>
                        </a:rPr>
                        <a:t>2004-05</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a:effectLst/>
                        </a:rPr>
                        <a:t>49</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a:effectLst/>
                        </a:rPr>
                        <a:t>113</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dirty="0">
                          <a:effectLst/>
                        </a:rPr>
                        <a:t>166</a:t>
                      </a:r>
                      <a:endParaRPr lang="it-IT" sz="1600" b="0" i="0" u="none" strike="noStrike" dirty="0">
                        <a:effectLst/>
                        <a:latin typeface="Arial" panose="020B0604020202020204" pitchFamily="34" charset="0"/>
                      </a:endParaRPr>
                    </a:p>
                  </a:txBody>
                  <a:tcPr marL="9527" marR="9527" marT="9523" marB="0" anchor="ctr"/>
                </a:tc>
              </a:tr>
              <a:tr h="286261">
                <a:tc>
                  <a:txBody>
                    <a:bodyPr/>
                    <a:lstStyle/>
                    <a:p>
                      <a:pPr algn="ctr" fontAlgn="ctr"/>
                      <a:r>
                        <a:rPr lang="it-IT" sz="1600" u="none" strike="noStrike">
                          <a:effectLst/>
                        </a:rPr>
                        <a:t>2005-06</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a:effectLst/>
                        </a:rPr>
                        <a:t>56</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a:effectLst/>
                        </a:rPr>
                        <a:t>101</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dirty="0">
                          <a:effectLst/>
                        </a:rPr>
                        <a:t>161</a:t>
                      </a:r>
                      <a:endParaRPr lang="it-IT" sz="1600" b="0" i="0" u="none" strike="noStrike" dirty="0">
                        <a:effectLst/>
                        <a:latin typeface="Arial" panose="020B0604020202020204" pitchFamily="34" charset="0"/>
                      </a:endParaRPr>
                    </a:p>
                  </a:txBody>
                  <a:tcPr marL="9527" marR="9527" marT="9523" marB="0" anchor="ctr"/>
                </a:tc>
              </a:tr>
              <a:tr h="286261">
                <a:tc>
                  <a:txBody>
                    <a:bodyPr/>
                    <a:lstStyle/>
                    <a:p>
                      <a:pPr algn="ctr" fontAlgn="ctr"/>
                      <a:r>
                        <a:rPr lang="it-IT" sz="1600" u="none" strike="noStrike">
                          <a:effectLst/>
                        </a:rPr>
                        <a:t>2006-07</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a:effectLst/>
                        </a:rPr>
                        <a:t>50</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a:effectLst/>
                        </a:rPr>
                        <a:t>101</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dirty="0">
                          <a:effectLst/>
                        </a:rPr>
                        <a:t>141</a:t>
                      </a:r>
                      <a:endParaRPr lang="it-IT" sz="1600" b="0" i="0" u="none" strike="noStrike" dirty="0">
                        <a:effectLst/>
                        <a:latin typeface="Arial" panose="020B0604020202020204" pitchFamily="34" charset="0"/>
                      </a:endParaRPr>
                    </a:p>
                  </a:txBody>
                  <a:tcPr marL="9527" marR="9527" marT="9523" marB="0" anchor="ctr"/>
                </a:tc>
              </a:tr>
              <a:tr h="286261">
                <a:tc>
                  <a:txBody>
                    <a:bodyPr/>
                    <a:lstStyle/>
                    <a:p>
                      <a:pPr algn="ctr" fontAlgn="ctr"/>
                      <a:r>
                        <a:rPr lang="it-IT" sz="1600" u="none" strike="noStrike">
                          <a:effectLst/>
                        </a:rPr>
                        <a:t>2007-08</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a:effectLst/>
                        </a:rPr>
                        <a:t>43</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a:effectLst/>
                        </a:rPr>
                        <a:t>108</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dirty="0">
                          <a:effectLst/>
                        </a:rPr>
                        <a:t>121</a:t>
                      </a:r>
                      <a:endParaRPr lang="it-IT" sz="1600" b="0" i="0" u="none" strike="noStrike" dirty="0">
                        <a:effectLst/>
                        <a:latin typeface="Arial" panose="020B0604020202020204" pitchFamily="34" charset="0"/>
                      </a:endParaRPr>
                    </a:p>
                  </a:txBody>
                  <a:tcPr marL="9527" marR="9527" marT="9523" marB="0" anchor="ctr"/>
                </a:tc>
              </a:tr>
              <a:tr h="286261">
                <a:tc>
                  <a:txBody>
                    <a:bodyPr/>
                    <a:lstStyle/>
                    <a:p>
                      <a:pPr algn="ctr" fontAlgn="ctr"/>
                      <a:r>
                        <a:rPr lang="it-IT" sz="1600" u="none" strike="noStrike">
                          <a:effectLst/>
                        </a:rPr>
                        <a:t>2008-09</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a:effectLst/>
                        </a:rPr>
                        <a:t>47</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a:effectLst/>
                        </a:rPr>
                        <a:t>91</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dirty="0">
                          <a:effectLst/>
                        </a:rPr>
                        <a:t>140</a:t>
                      </a:r>
                      <a:endParaRPr lang="it-IT" sz="1600" b="0" i="0" u="none" strike="noStrike" dirty="0">
                        <a:effectLst/>
                        <a:latin typeface="Arial" panose="020B0604020202020204" pitchFamily="34" charset="0"/>
                      </a:endParaRPr>
                    </a:p>
                  </a:txBody>
                  <a:tcPr marL="9527" marR="9527" marT="9523" marB="0" anchor="ctr"/>
                </a:tc>
              </a:tr>
              <a:tr h="286261">
                <a:tc>
                  <a:txBody>
                    <a:bodyPr/>
                    <a:lstStyle/>
                    <a:p>
                      <a:pPr algn="ctr" fontAlgn="ctr"/>
                      <a:r>
                        <a:rPr lang="it-IT" sz="1600" u="none" strike="noStrike">
                          <a:effectLst/>
                        </a:rPr>
                        <a:t>2009-10</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a:effectLst/>
                        </a:rPr>
                        <a:t>51</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a:effectLst/>
                        </a:rPr>
                        <a:t>81</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dirty="0">
                          <a:effectLst/>
                        </a:rPr>
                        <a:t>158</a:t>
                      </a:r>
                      <a:endParaRPr lang="it-IT" sz="1600" b="0" i="0" u="none" strike="noStrike" dirty="0">
                        <a:effectLst/>
                        <a:latin typeface="Arial" panose="020B0604020202020204" pitchFamily="34" charset="0"/>
                      </a:endParaRPr>
                    </a:p>
                  </a:txBody>
                  <a:tcPr marL="9527" marR="9527" marT="9523" marB="0" anchor="ctr"/>
                </a:tc>
              </a:tr>
              <a:tr h="286261">
                <a:tc>
                  <a:txBody>
                    <a:bodyPr/>
                    <a:lstStyle/>
                    <a:p>
                      <a:pPr algn="ctr" fontAlgn="ctr"/>
                      <a:r>
                        <a:rPr lang="it-IT" sz="1600" u="none" strike="noStrike">
                          <a:effectLst/>
                        </a:rPr>
                        <a:t>2010-11</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a:effectLst/>
                        </a:rPr>
                        <a:t>54</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a:effectLst/>
                        </a:rPr>
                        <a:t>89</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dirty="0">
                          <a:effectLst/>
                        </a:rPr>
                        <a:t>152</a:t>
                      </a:r>
                      <a:endParaRPr lang="it-IT" sz="1600" b="0" i="0" u="none" strike="noStrike" dirty="0">
                        <a:effectLst/>
                        <a:latin typeface="Arial" panose="020B0604020202020204" pitchFamily="34" charset="0"/>
                      </a:endParaRPr>
                    </a:p>
                  </a:txBody>
                  <a:tcPr marL="9527" marR="9527" marT="9523" marB="0" anchor="ctr"/>
                </a:tc>
              </a:tr>
              <a:tr h="286261">
                <a:tc>
                  <a:txBody>
                    <a:bodyPr/>
                    <a:lstStyle/>
                    <a:p>
                      <a:pPr algn="ctr" fontAlgn="ctr"/>
                      <a:r>
                        <a:rPr lang="it-IT" sz="1600" u="none" strike="noStrike">
                          <a:effectLst/>
                        </a:rPr>
                        <a:t>2011-12</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a:effectLst/>
                        </a:rPr>
                        <a:t>38</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a:effectLst/>
                        </a:rPr>
                        <a:t>91</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dirty="0">
                          <a:effectLst/>
                        </a:rPr>
                        <a:t>154</a:t>
                      </a:r>
                      <a:endParaRPr lang="it-IT" sz="1600" b="0" i="0" u="none" strike="noStrike" dirty="0">
                        <a:effectLst/>
                        <a:latin typeface="Arial" panose="020B0604020202020204" pitchFamily="34" charset="0"/>
                      </a:endParaRPr>
                    </a:p>
                  </a:txBody>
                  <a:tcPr marL="9527" marR="9527" marT="9523" marB="0" anchor="ctr"/>
                </a:tc>
              </a:tr>
              <a:tr h="286261">
                <a:tc>
                  <a:txBody>
                    <a:bodyPr/>
                    <a:lstStyle/>
                    <a:p>
                      <a:pPr algn="ctr" fontAlgn="ctr"/>
                      <a:r>
                        <a:rPr lang="it-IT" sz="1600" u="none" strike="noStrike">
                          <a:effectLst/>
                        </a:rPr>
                        <a:t>2012-13</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a:effectLst/>
                        </a:rPr>
                        <a:t>39</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a:effectLst/>
                        </a:rPr>
                        <a:t>89</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dirty="0">
                          <a:effectLst/>
                        </a:rPr>
                        <a:t>167</a:t>
                      </a:r>
                      <a:endParaRPr lang="it-IT" sz="1600" b="0" i="0" u="none" strike="noStrike" dirty="0">
                        <a:effectLst/>
                        <a:latin typeface="Arial" panose="020B0604020202020204" pitchFamily="34" charset="0"/>
                      </a:endParaRPr>
                    </a:p>
                  </a:txBody>
                  <a:tcPr marL="9527" marR="9527" marT="9523" marB="0" anchor="ctr"/>
                </a:tc>
              </a:tr>
              <a:tr h="286261">
                <a:tc>
                  <a:txBody>
                    <a:bodyPr/>
                    <a:lstStyle/>
                    <a:p>
                      <a:pPr algn="ctr" fontAlgn="ctr"/>
                      <a:r>
                        <a:rPr lang="it-IT" sz="1600" u="none" strike="noStrike">
                          <a:effectLst/>
                        </a:rPr>
                        <a:t>2013-14</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a:effectLst/>
                        </a:rPr>
                        <a:t>53</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a:effectLst/>
                        </a:rPr>
                        <a:t>97</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dirty="0">
                          <a:effectLst/>
                        </a:rPr>
                        <a:t>157</a:t>
                      </a:r>
                      <a:endParaRPr lang="it-IT" sz="1600" b="0" i="0" u="none" strike="noStrike" dirty="0">
                        <a:effectLst/>
                        <a:latin typeface="Arial" panose="020B0604020202020204" pitchFamily="34" charset="0"/>
                      </a:endParaRPr>
                    </a:p>
                  </a:txBody>
                  <a:tcPr marL="9527" marR="9527" marT="9523" marB="0" anchor="ctr"/>
                </a:tc>
              </a:tr>
              <a:tr h="286261">
                <a:tc>
                  <a:txBody>
                    <a:bodyPr/>
                    <a:lstStyle/>
                    <a:p>
                      <a:pPr algn="ctr" fontAlgn="ctr"/>
                      <a:r>
                        <a:rPr lang="it-IT" sz="1600" u="none" strike="noStrike">
                          <a:effectLst/>
                        </a:rPr>
                        <a:t>2014-15</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a:effectLst/>
                        </a:rPr>
                        <a:t>53</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a:effectLst/>
                        </a:rPr>
                        <a:t>101</a:t>
                      </a:r>
                      <a:endParaRPr lang="it-IT" sz="1600" b="0" i="0" u="none" strike="noStrike">
                        <a:effectLst/>
                        <a:latin typeface="Arial" panose="020B0604020202020204" pitchFamily="34" charset="0"/>
                      </a:endParaRPr>
                    </a:p>
                  </a:txBody>
                  <a:tcPr marL="9527" marR="9527" marT="9523" marB="0" anchor="ctr"/>
                </a:tc>
                <a:tc>
                  <a:txBody>
                    <a:bodyPr/>
                    <a:lstStyle/>
                    <a:p>
                      <a:pPr algn="ctr" fontAlgn="ctr"/>
                      <a:r>
                        <a:rPr lang="it-IT" sz="1600" u="none" strike="noStrike" dirty="0">
                          <a:effectLst/>
                        </a:rPr>
                        <a:t>163</a:t>
                      </a:r>
                      <a:endParaRPr lang="it-IT" sz="1600" b="0" i="0" u="none" strike="noStrike" dirty="0">
                        <a:effectLst/>
                        <a:latin typeface="Arial" panose="020B0604020202020204" pitchFamily="34" charset="0"/>
                      </a:endParaRPr>
                    </a:p>
                  </a:txBody>
                  <a:tcPr marL="9527" marR="9527" marT="9523" marB="0" anchor="ctr"/>
                </a:tc>
              </a:tr>
            </a:tbl>
          </a:graphicData>
        </a:graphic>
      </p:graphicFrame>
      <p:graphicFrame>
        <p:nvGraphicFramePr>
          <p:cNvPr id="22544" name="Object 16"/>
          <p:cNvGraphicFramePr>
            <a:graphicFrameLocks noGrp="1"/>
          </p:cNvGraphicFramePr>
          <p:nvPr>
            <p:ph sz="half" idx="2"/>
          </p:nvPr>
        </p:nvGraphicFramePr>
        <p:xfrm>
          <a:off x="6167438" y="1795463"/>
          <a:ext cx="5722937" cy="4586287"/>
        </p:xfrm>
        <a:graphic>
          <a:graphicData uri="http://schemas.openxmlformats.org/presentationml/2006/ole">
            <mc:AlternateContent xmlns:mc="http://schemas.openxmlformats.org/markup-compatibility/2006">
              <mc:Choice xmlns:v="urn:schemas-microsoft-com:vml" Requires="v">
                <p:oleObj spid="_x0000_s22645" r:id="rId3" imgW="5724640" imgH="4584589" progId="Excel.Sheet.8">
                  <p:embed/>
                </p:oleObj>
              </mc:Choice>
              <mc:Fallback>
                <p:oleObj r:id="rId3" imgW="5724640" imgH="4584589" progId="Excel.Sheet.8">
                  <p:embed/>
                  <p:pic>
                    <p:nvPicPr>
                      <p:cNvPr id="0" name="Object 16"/>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67438" y="1795463"/>
                        <a:ext cx="5722937" cy="458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8"/>
          <p:cNvSpPr>
            <a:spLocks noGrp="1"/>
          </p:cNvSpPr>
          <p:nvPr>
            <p:ph type="title"/>
          </p:nvPr>
        </p:nvSpPr>
        <p:spPr>
          <a:xfrm>
            <a:off x="1096963" y="287338"/>
            <a:ext cx="10058400" cy="1449387"/>
          </a:xfrm>
        </p:spPr>
        <p:txBody>
          <a:bodyPr/>
          <a:lstStyle/>
          <a:p>
            <a:pPr eaLnBrk="1" hangingPunct="1">
              <a:defRPr/>
            </a:pPr>
            <a:r>
              <a:rPr lang="it-IT" b="1" dirty="0" smtClean="0"/>
              <a:t>POPOLAZIONE SCOLASTICA PRIMARIA</a:t>
            </a:r>
            <a:endParaRPr lang="it-IT" b="1" dirty="0"/>
          </a:p>
        </p:txBody>
      </p:sp>
      <p:sp>
        <p:nvSpPr>
          <p:cNvPr id="23570" name="Segnaposto contenuto 10"/>
          <p:cNvSpPr>
            <a:spLocks noGrp="1"/>
          </p:cNvSpPr>
          <p:nvPr>
            <p:ph sz="half" idx="2"/>
          </p:nvPr>
        </p:nvSpPr>
        <p:spPr>
          <a:xfrm>
            <a:off x="6218238" y="1846263"/>
            <a:ext cx="4937125" cy="4022725"/>
          </a:xfrm>
        </p:spPr>
        <p:txBody>
          <a:bodyPr/>
          <a:lstStyle/>
          <a:p>
            <a:pPr eaLnBrk="1" hangingPunct="1"/>
            <a:endParaRPr lang="it-IT" altLang="it-IT" smtClean="0"/>
          </a:p>
        </p:txBody>
      </p:sp>
      <p:graphicFrame>
        <p:nvGraphicFramePr>
          <p:cNvPr id="23568" name="Object 16"/>
          <p:cNvGraphicFramePr>
            <a:graphicFrameLocks noGrp="1"/>
          </p:cNvGraphicFramePr>
          <p:nvPr>
            <p:ph sz="half" idx="1"/>
          </p:nvPr>
        </p:nvGraphicFramePr>
        <p:xfrm>
          <a:off x="1046163" y="1795463"/>
          <a:ext cx="5040312" cy="4124325"/>
        </p:xfrm>
        <a:graphic>
          <a:graphicData uri="http://schemas.openxmlformats.org/presentationml/2006/ole">
            <mc:AlternateContent xmlns:mc="http://schemas.openxmlformats.org/markup-compatibility/2006">
              <mc:Choice xmlns:v="urn:schemas-microsoft-com:vml" Requires="v">
                <p:oleObj spid="_x0000_s23594" r:id="rId3" imgW="5035732" imgH="4121253" progId="Excel.Sheet.8">
                  <p:embed/>
                </p:oleObj>
              </mc:Choice>
              <mc:Fallback>
                <p:oleObj r:id="rId3" imgW="5035732" imgH="4121253" progId="Excel.Sheet.8">
                  <p:embed/>
                  <p:pic>
                    <p:nvPicPr>
                      <p:cNvPr id="0" name="Object 16"/>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6163" y="1795463"/>
                        <a:ext cx="5040312" cy="412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 name="Chart 7"/>
          <p:cNvGraphicFramePr>
            <a:graphicFrameLocks/>
          </p:cNvGraphicFramePr>
          <p:nvPr/>
        </p:nvGraphicFramePr>
        <p:xfrm>
          <a:off x="6217920" y="1845735"/>
          <a:ext cx="4937760" cy="4023253"/>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6963" y="287338"/>
            <a:ext cx="10058400" cy="1449387"/>
          </a:xfrm>
        </p:spPr>
        <p:txBody>
          <a:bodyPr/>
          <a:lstStyle/>
          <a:p>
            <a:pPr eaLnBrk="1" hangingPunct="1">
              <a:defRPr/>
            </a:pPr>
            <a:r>
              <a:rPr lang="it-IT" dirty="0" smtClean="0"/>
              <a:t>POPOLAZIONE SCOLASTICA SECONDARIA</a:t>
            </a:r>
            <a:endParaRPr lang="it-IT" dirty="0"/>
          </a:p>
        </p:txBody>
      </p:sp>
      <p:graphicFrame>
        <p:nvGraphicFramePr>
          <p:cNvPr id="7" name="Chart 8"/>
          <p:cNvGraphicFramePr>
            <a:graphicFrameLocks noGrp="1"/>
          </p:cNvGraphicFramePr>
          <p:nvPr>
            <p:ph sz="half" idx="1"/>
          </p:nvPr>
        </p:nvGraphicFramePr>
        <p:xfrm>
          <a:off x="1096963" y="1846263"/>
          <a:ext cx="4938712" cy="40227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9"/>
          <p:cNvGraphicFramePr>
            <a:graphicFrameLocks noGrp="1"/>
          </p:cNvGraphicFramePr>
          <p:nvPr>
            <p:ph sz="half" idx="2"/>
          </p:nvPr>
        </p:nvGraphicFramePr>
        <p:xfrm>
          <a:off x="6218238" y="1846263"/>
          <a:ext cx="4937125" cy="40227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6963" y="287338"/>
            <a:ext cx="10058400" cy="1449387"/>
          </a:xfrm>
        </p:spPr>
        <p:txBody>
          <a:bodyPr/>
          <a:lstStyle/>
          <a:p>
            <a:pPr eaLnBrk="1" hangingPunct="1">
              <a:defRPr/>
            </a:pPr>
            <a:r>
              <a:rPr lang="it-IT" b="1" dirty="0" smtClean="0"/>
              <a:t>CAPIENZA VIA PICCHI</a:t>
            </a:r>
            <a:endParaRPr lang="it-IT" b="1" dirty="0"/>
          </a:p>
        </p:txBody>
      </p:sp>
      <p:graphicFrame>
        <p:nvGraphicFramePr>
          <p:cNvPr id="5" name="Chart 8"/>
          <p:cNvGraphicFramePr>
            <a:graphicFrameLocks noGrp="1"/>
          </p:cNvGraphicFramePr>
          <p:nvPr>
            <p:ph sz="half" idx="1"/>
          </p:nvPr>
        </p:nvGraphicFramePr>
        <p:xfrm>
          <a:off x="1096963" y="1846263"/>
          <a:ext cx="4938712" cy="40227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10"/>
          <p:cNvGraphicFramePr>
            <a:graphicFrameLocks noGrp="1"/>
          </p:cNvGraphicFramePr>
          <p:nvPr>
            <p:ph sz="half" idx="2"/>
          </p:nvPr>
        </p:nvGraphicFramePr>
        <p:xfrm>
          <a:off x="6218238" y="1846263"/>
          <a:ext cx="4937125" cy="40227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ttangolo 3"/>
          <p:cNvSpPr>
            <a:spLocks noChangeArrowheads="1"/>
          </p:cNvSpPr>
          <p:nvPr/>
        </p:nvSpPr>
        <p:spPr bwMode="auto">
          <a:xfrm>
            <a:off x="2144713" y="1828800"/>
            <a:ext cx="69992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it-IT" altLang="it-IT">
                <a:latin typeface="Verdana" panose="020B0604030504040204" pitchFamily="34" charset="0"/>
                <a:cs typeface="Times New Roman" panose="02020603050405020304" pitchFamily="18" charset="0"/>
              </a:rPr>
              <a:t> </a:t>
            </a:r>
            <a:endParaRPr lang="it-IT" altLang="it-IT">
              <a:latin typeface="Calibri" panose="020F0502020204030204" pitchFamily="34" charset="0"/>
            </a:endParaRPr>
          </a:p>
        </p:txBody>
      </p:sp>
      <p:sp>
        <p:nvSpPr>
          <p:cNvPr id="5" name="Titolo 4"/>
          <p:cNvSpPr>
            <a:spLocks noGrp="1"/>
          </p:cNvSpPr>
          <p:nvPr>
            <p:ph type="title"/>
          </p:nvPr>
        </p:nvSpPr>
        <p:spPr>
          <a:xfrm>
            <a:off x="1096963" y="287338"/>
            <a:ext cx="10058400" cy="1449387"/>
          </a:xfrm>
        </p:spPr>
        <p:txBody>
          <a:bodyPr/>
          <a:lstStyle/>
          <a:p>
            <a:pPr eaLnBrk="1" fontAlgn="auto" hangingPunct="1">
              <a:spcAft>
                <a:spcPts val="0"/>
              </a:spcAft>
              <a:defRPr/>
            </a:pPr>
            <a:r>
              <a:rPr lang="it-IT" dirty="0" smtClean="0">
                <a:solidFill>
                  <a:schemeClr val="tx1">
                    <a:lumMod val="75000"/>
                    <a:lumOff val="25000"/>
                  </a:schemeClr>
                </a:solidFill>
              </a:rPr>
              <a:t>Relazione previsionale programmatica 2015 </a:t>
            </a:r>
            <a:endParaRPr lang="it-IT" dirty="0">
              <a:solidFill>
                <a:schemeClr val="tx1">
                  <a:lumMod val="75000"/>
                  <a:lumOff val="25000"/>
                </a:schemeClr>
              </a:solidFill>
            </a:endParaRPr>
          </a:p>
        </p:txBody>
      </p:sp>
      <p:sp>
        <p:nvSpPr>
          <p:cNvPr id="15364" name="Segnaposto contenuto 5"/>
          <p:cNvSpPr>
            <a:spLocks noGrp="1"/>
          </p:cNvSpPr>
          <p:nvPr>
            <p:ph sz="half" idx="1"/>
          </p:nvPr>
        </p:nvSpPr>
        <p:spPr>
          <a:xfrm>
            <a:off x="1096963" y="1846263"/>
            <a:ext cx="4938712" cy="4022725"/>
          </a:xfrm>
        </p:spPr>
        <p:txBody>
          <a:bodyPr/>
          <a:lstStyle/>
          <a:p>
            <a:pPr eaLnBrk="1" hangingPunct="1"/>
            <a:r>
              <a:rPr lang="it-IT" altLang="it-IT" sz="4000" smtClean="0">
                <a:solidFill>
                  <a:schemeClr val="accent1"/>
                </a:solidFill>
              </a:rPr>
              <a:t>Programma 3.4</a:t>
            </a:r>
          </a:p>
          <a:p>
            <a:pPr eaLnBrk="1" hangingPunct="1"/>
            <a:r>
              <a:rPr lang="it-IT" altLang="it-IT" sz="4000" smtClean="0">
                <a:solidFill>
                  <a:schemeClr val="accent1"/>
                </a:solidFill>
              </a:rPr>
              <a:t>Strategia 2.3</a:t>
            </a:r>
          </a:p>
          <a:p>
            <a:pPr eaLnBrk="1" hangingPunct="1"/>
            <a:r>
              <a:rPr lang="it-IT" altLang="it-IT" sz="4000" smtClean="0">
                <a:solidFill>
                  <a:schemeClr val="accent1"/>
                </a:solidFill>
              </a:rPr>
              <a:t>Azione: «razionalizzazione dei punti cottura»</a:t>
            </a:r>
          </a:p>
        </p:txBody>
      </p:sp>
      <p:sp>
        <p:nvSpPr>
          <p:cNvPr id="15365" name="Segnaposto contenuto 6"/>
          <p:cNvSpPr>
            <a:spLocks noGrp="1"/>
          </p:cNvSpPr>
          <p:nvPr>
            <p:ph sz="half" idx="2"/>
          </p:nvPr>
        </p:nvSpPr>
        <p:spPr>
          <a:xfrm>
            <a:off x="6218238" y="1846263"/>
            <a:ext cx="4937125" cy="4022725"/>
          </a:xfrm>
        </p:spPr>
        <p:txBody>
          <a:bodyPr/>
          <a:lstStyle/>
          <a:p>
            <a:pPr eaLnBrk="1" hangingPunct="1"/>
            <a:r>
              <a:rPr lang="it-IT" altLang="it-IT" b="1" i="1" smtClean="0"/>
              <a:t>“… è in atto una riflessione sulla razionalizzazione dei punti cottura del servizio ristorazione …. (che verrà) sviluppata nel secondo semestre 2015, con l’obiettivo di individuare soluzioni innovative, da attuare con l’anno scolastico 2017/2018. </a:t>
            </a:r>
          </a:p>
          <a:p>
            <a:pPr eaLnBrk="1" hangingPunct="1"/>
            <a:r>
              <a:rPr lang="it-IT" altLang="it-IT" b="1" i="1" smtClean="0"/>
              <a:t>Con gli interventi proposti si punta a realizzare sensibili economie di scala, che andranno ad incidere sulla determinazione del costo pasto. Si tratta quindi di un’azione propedeutica ad un successivo riordino tariffario complessivo”</a:t>
            </a:r>
            <a:r>
              <a:rPr lang="it-IT" altLang="it-IT" b="1" smtClean="0"/>
              <a:t>;</a:t>
            </a:r>
          </a:p>
          <a:p>
            <a:pPr eaLnBrk="1" hangingPunct="1"/>
            <a:endParaRPr lang="it-IT" altLang="it-IT"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1096963" y="287338"/>
            <a:ext cx="10058400" cy="1449387"/>
          </a:xfrm>
        </p:spPr>
        <p:txBody>
          <a:bodyPr/>
          <a:lstStyle/>
          <a:p>
            <a:pPr>
              <a:defRPr/>
            </a:pPr>
            <a:r>
              <a:rPr lang="it-IT" b="1" dirty="0" smtClean="0"/>
              <a:t>PEDIBUS</a:t>
            </a:r>
            <a:endParaRPr lang="it-IT" b="1" dirty="0"/>
          </a:p>
        </p:txBody>
      </p:sp>
      <p:sp>
        <p:nvSpPr>
          <p:cNvPr id="5" name="Segnaposto testo 4"/>
          <p:cNvSpPr>
            <a:spLocks noGrp="1"/>
          </p:cNvSpPr>
          <p:nvPr>
            <p:ph type="body" idx="1"/>
          </p:nvPr>
        </p:nvSpPr>
        <p:spPr>
          <a:xfrm>
            <a:off x="1096963" y="1846263"/>
            <a:ext cx="4938712" cy="736600"/>
          </a:xfrm>
        </p:spPr>
        <p:txBody>
          <a:bodyPr/>
          <a:lstStyle/>
          <a:p>
            <a:pPr>
              <a:defRPr/>
            </a:pPr>
            <a:r>
              <a:rPr lang="it-IT" dirty="0" smtClean="0">
                <a:solidFill>
                  <a:srgbClr val="0070C0"/>
                </a:solidFill>
              </a:rPr>
              <a:t>OGGI (SOLO SECONDARIA ALDO MORO</a:t>
            </a:r>
            <a:r>
              <a:rPr lang="it-IT" dirty="0" smtClean="0"/>
              <a:t>)</a:t>
            </a:r>
            <a:endParaRPr lang="it-IT" dirty="0"/>
          </a:p>
        </p:txBody>
      </p:sp>
      <p:sp>
        <p:nvSpPr>
          <p:cNvPr id="6" name="Segnaposto contenuto 5"/>
          <p:cNvSpPr>
            <a:spLocks noGrp="1"/>
          </p:cNvSpPr>
          <p:nvPr>
            <p:ph sz="half" idx="2"/>
          </p:nvPr>
        </p:nvSpPr>
        <p:spPr>
          <a:xfrm>
            <a:off x="1096963" y="2582863"/>
            <a:ext cx="4938712" cy="3378200"/>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a:defRPr/>
            </a:pPr>
            <a:r>
              <a:rPr lang="it-IT" sz="1800" b="1" dirty="0" smtClean="0"/>
              <a:t>Quando?: tutti i sabati, sia in entrata che in uscita</a:t>
            </a:r>
          </a:p>
          <a:p>
            <a:pPr>
              <a:defRPr/>
            </a:pPr>
            <a:r>
              <a:rPr lang="it-IT" b="1" dirty="0" smtClean="0"/>
              <a:t>Iscritti 2014/15:   45 (27,61% degli iscritti)</a:t>
            </a:r>
          </a:p>
          <a:p>
            <a:pPr>
              <a:defRPr/>
            </a:pPr>
            <a:r>
              <a:rPr lang="it-IT" b="1" dirty="0" smtClean="0"/>
              <a:t>Volontari 9 (6 genitori + 3 docenti)</a:t>
            </a:r>
          </a:p>
          <a:p>
            <a:pPr>
              <a:defRPr/>
            </a:pPr>
            <a:r>
              <a:rPr lang="it-IT" b="1" dirty="0" smtClean="0"/>
              <a:t>Linea 1 – D’Annunzio/Pozzi/Buschi/Picchi/scuola</a:t>
            </a:r>
          </a:p>
          <a:p>
            <a:pPr>
              <a:defRPr/>
            </a:pPr>
            <a:r>
              <a:rPr lang="it-IT" b="1" dirty="0" smtClean="0"/>
              <a:t>Linea 2 – </a:t>
            </a:r>
            <a:r>
              <a:rPr lang="it-IT" b="1" dirty="0" err="1" smtClean="0"/>
              <a:t>Nicolodi</a:t>
            </a:r>
            <a:r>
              <a:rPr lang="it-IT" b="1" dirty="0" smtClean="0"/>
              <a:t>/Risorgimento/Picchi/scuola</a:t>
            </a:r>
          </a:p>
          <a:p>
            <a:pPr>
              <a:defRPr/>
            </a:pPr>
            <a:r>
              <a:rPr lang="it-IT" dirty="0" smtClean="0"/>
              <a:t>Referente scuola: Prof. Roberto </a:t>
            </a:r>
            <a:r>
              <a:rPr lang="it-IT" dirty="0" err="1" smtClean="0"/>
              <a:t>Cantaluppi</a:t>
            </a:r>
            <a:endParaRPr lang="it-IT" dirty="0"/>
          </a:p>
        </p:txBody>
      </p:sp>
      <p:sp>
        <p:nvSpPr>
          <p:cNvPr id="7" name="Segnaposto testo 6"/>
          <p:cNvSpPr>
            <a:spLocks noGrp="1"/>
          </p:cNvSpPr>
          <p:nvPr>
            <p:ph type="body" sz="quarter" idx="3"/>
          </p:nvPr>
        </p:nvSpPr>
        <p:spPr>
          <a:xfrm>
            <a:off x="6218238" y="1846263"/>
            <a:ext cx="4937125" cy="736600"/>
          </a:xfrm>
          <a:gradFill>
            <a:gsLst>
              <a:gs pos="0">
                <a:schemeClr val="accent1">
                  <a:lumMod val="20000"/>
                  <a:lumOff val="8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a:defRPr/>
            </a:pPr>
            <a:r>
              <a:rPr lang="it-IT" dirty="0" smtClean="0">
                <a:solidFill>
                  <a:srgbClr val="C00000"/>
                </a:solidFill>
              </a:rPr>
              <a:t>IPOTESI FUTURA (PRIMARIA + SECONDARIA)</a:t>
            </a:r>
            <a:endParaRPr lang="it-IT" dirty="0">
              <a:solidFill>
                <a:srgbClr val="C00000"/>
              </a:solidFill>
            </a:endParaRPr>
          </a:p>
        </p:txBody>
      </p:sp>
      <p:sp>
        <p:nvSpPr>
          <p:cNvPr id="37893" name="Segnaposto contenuto 7"/>
          <p:cNvSpPr>
            <a:spLocks noGrp="1"/>
          </p:cNvSpPr>
          <p:nvPr>
            <p:ph sz="quarter" idx="4"/>
          </p:nvPr>
        </p:nvSpPr>
        <p:spPr>
          <a:xfrm>
            <a:off x="6218238" y="2582863"/>
            <a:ext cx="4937125" cy="3378200"/>
          </a:xfrm>
        </p:spPr>
        <p:txBody>
          <a:bodyPr/>
          <a:lstStyle/>
          <a:p>
            <a:pPr algn="ctr"/>
            <a:endParaRPr lang="it-IT" altLang="it-IT" smtClean="0"/>
          </a:p>
          <a:p>
            <a:pPr algn="ctr"/>
            <a:endParaRPr lang="it-IT" altLang="it-IT" smtClean="0"/>
          </a:p>
          <a:p>
            <a:pPr algn="ctr"/>
            <a:endParaRPr lang="it-IT" altLang="it-IT" smtClean="0"/>
          </a:p>
          <a:p>
            <a:pPr algn="ctr"/>
            <a:endParaRPr lang="it-IT" altLang="it-IT" smtClean="0"/>
          </a:p>
        </p:txBody>
      </p:sp>
      <p:sp>
        <p:nvSpPr>
          <p:cNvPr id="2" name="? 1">
            <a:hlinkClick r:id="" action="ppaction://noaction" highlightClick="1"/>
          </p:cNvPr>
          <p:cNvSpPr/>
          <p:nvPr/>
        </p:nvSpPr>
        <p:spPr>
          <a:xfrm>
            <a:off x="7315200" y="3317875"/>
            <a:ext cx="2871788" cy="1687513"/>
          </a:xfrm>
          <a:prstGeom prst="actionButtonHelp">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lstStyle/>
          <a:p>
            <a:r>
              <a:rPr lang="it-IT" i="1" dirty="0" smtClean="0"/>
              <a:t>Grazie per l’attenzione e……..</a:t>
            </a:r>
            <a:endParaRPr lang="it-IT" i="1" dirty="0"/>
          </a:p>
        </p:txBody>
      </p:sp>
      <p:sp>
        <p:nvSpPr>
          <p:cNvPr id="7" name="Segnaposto contenuto 6"/>
          <p:cNvSpPr>
            <a:spLocks noGrp="1"/>
          </p:cNvSpPr>
          <p:nvPr>
            <p:ph sz="half" idx="1"/>
          </p:nvPr>
        </p:nvSpPr>
        <p:spPr>
          <a:gradFill>
            <a:gsLst>
              <a:gs pos="0">
                <a:schemeClr val="accent6">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it-IT" sz="9600" i="1" dirty="0" smtClean="0"/>
              <a:t>Buon appetito!</a:t>
            </a:r>
            <a:endParaRPr lang="it-IT" sz="9600" i="1" dirty="0"/>
          </a:p>
        </p:txBody>
      </p:sp>
      <p:sp>
        <p:nvSpPr>
          <p:cNvPr id="8" name="Segnaposto contenuto 7"/>
          <p:cNvSpPr>
            <a:spLocks noGrp="1"/>
          </p:cNvSpPr>
          <p:nvPr>
            <p:ph sz="half" idx="2"/>
          </p:nvPr>
        </p:nvSpPr>
        <p:spPr>
          <a:solidFill>
            <a:schemeClr val="bg2">
              <a:lumMod val="50000"/>
            </a:schemeClr>
          </a:solidFill>
        </p:spPr>
        <p:txBody>
          <a:bodyPr/>
          <a:lstStyle/>
          <a:p>
            <a:r>
              <a:rPr lang="it-IT" sz="4000" i="1" dirty="0" smtClean="0">
                <a:solidFill>
                  <a:srgbClr val="FFFF00"/>
                </a:solidFill>
              </a:rPr>
              <a:t>Vi aspettiamo in via Fiume, dal 30 ottobre all’11 dicembre, per gustare il nostro cibo, discutere dei nostri progetti, portare i vostri suggerimenti</a:t>
            </a:r>
            <a:endParaRPr lang="it-IT" sz="4000" i="1" dirty="0">
              <a:solidFill>
                <a:srgbClr val="FFFF00"/>
              </a:solidFill>
            </a:endParaRPr>
          </a:p>
        </p:txBody>
      </p:sp>
    </p:spTree>
    <p:extLst>
      <p:ext uri="{BB962C8B-B14F-4D97-AF65-F5344CB8AC3E}">
        <p14:creationId xmlns:p14="http://schemas.microsoft.com/office/powerpoint/2010/main" val="3515306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6963" y="287338"/>
            <a:ext cx="10058400" cy="1449387"/>
          </a:xfrm>
        </p:spPr>
        <p:txBody>
          <a:bodyPr/>
          <a:lstStyle/>
          <a:p>
            <a:pPr eaLnBrk="1" hangingPunct="1">
              <a:defRPr/>
            </a:pPr>
            <a:r>
              <a:rPr lang="it-IT" dirty="0" smtClean="0"/>
              <a:t>Triennale Opere Pubbliche</a:t>
            </a:r>
            <a:endParaRPr lang="it-IT" dirty="0"/>
          </a:p>
        </p:txBody>
      </p:sp>
      <p:sp>
        <p:nvSpPr>
          <p:cNvPr id="16387" name="Segnaposto contenuto 2"/>
          <p:cNvSpPr>
            <a:spLocks noGrp="1"/>
          </p:cNvSpPr>
          <p:nvPr>
            <p:ph sz="half" idx="1"/>
          </p:nvPr>
        </p:nvSpPr>
        <p:spPr>
          <a:xfrm>
            <a:off x="1096963" y="1846263"/>
            <a:ext cx="4938712" cy="4022725"/>
          </a:xfrm>
        </p:spPr>
        <p:txBody>
          <a:bodyPr/>
          <a:lstStyle/>
          <a:p>
            <a:pPr eaLnBrk="1" hangingPunct="1">
              <a:defRPr/>
            </a:pPr>
            <a:endParaRPr lang="it-IT" altLang="it-IT" dirty="0" smtClean="0"/>
          </a:p>
          <a:p>
            <a:pPr eaLnBrk="1" hangingPunct="1">
              <a:defRPr/>
            </a:pPr>
            <a:r>
              <a:rPr lang="it-IT" altLang="it-IT" sz="2800" dirty="0" smtClean="0">
                <a:solidFill>
                  <a:schemeClr val="bg2">
                    <a:lumMod val="50000"/>
                  </a:schemeClr>
                </a:solidFill>
              </a:rPr>
              <a:t>Deliberazione G.C. 364 del 6/11/2015</a:t>
            </a:r>
          </a:p>
          <a:p>
            <a:pPr eaLnBrk="1" hangingPunct="1">
              <a:defRPr/>
            </a:pPr>
            <a:r>
              <a:rPr lang="it-IT" altLang="it-IT" sz="2800" dirty="0" smtClean="0">
                <a:solidFill>
                  <a:schemeClr val="accent1"/>
                </a:solidFill>
              </a:rPr>
              <a:t>Adozione del programma triennale dei lavori pubblici aggiornato 2016/2018 ed elenco annuale anno 2016</a:t>
            </a:r>
            <a:endParaRPr lang="it-IT" altLang="it-IT" dirty="0" smtClean="0">
              <a:solidFill>
                <a:schemeClr val="accent1"/>
              </a:solidFill>
            </a:endParaRPr>
          </a:p>
        </p:txBody>
      </p:sp>
      <p:sp>
        <p:nvSpPr>
          <p:cNvPr id="4" name="Segnaposto contenuto 3"/>
          <p:cNvSpPr>
            <a:spLocks noGrp="1"/>
          </p:cNvSpPr>
          <p:nvPr>
            <p:ph sz="half" idx="2"/>
          </p:nvPr>
        </p:nvSpPr>
        <p:spPr>
          <a:xfrm>
            <a:off x="6218238" y="1846263"/>
            <a:ext cx="4937125" cy="4022725"/>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eaLnBrk="1" hangingPunct="1">
              <a:defRPr/>
            </a:pPr>
            <a:endParaRPr lang="it-IT" dirty="0" smtClean="0"/>
          </a:p>
          <a:p>
            <a:pPr eaLnBrk="1" hangingPunct="1">
              <a:defRPr/>
            </a:pPr>
            <a:r>
              <a:rPr lang="it-IT" b="1" dirty="0"/>
              <a:t>Notiziario N° 199 – 06 novembre 2015 –</a:t>
            </a:r>
            <a:r>
              <a:rPr lang="it-IT" dirty="0"/>
              <a:t> 18.45</a:t>
            </a:r>
          </a:p>
          <a:p>
            <a:pPr eaLnBrk="1" hangingPunct="1">
              <a:defRPr/>
            </a:pPr>
            <a:r>
              <a:rPr lang="it-IT" dirty="0" smtClean="0"/>
              <a:t>Approvato </a:t>
            </a:r>
            <a:r>
              <a:rPr lang="it-IT" dirty="0"/>
              <a:t>dalla giunta il Piano delle opere 2016 e il triennale</a:t>
            </a:r>
          </a:p>
          <a:p>
            <a:pPr eaLnBrk="1" hangingPunct="1">
              <a:defRPr/>
            </a:pPr>
            <a:endParaRPr lang="it-IT" dirty="0" smtClean="0"/>
          </a:p>
          <a:p>
            <a:pPr eaLnBrk="1" hangingPunct="1">
              <a:defRPr/>
            </a:pPr>
            <a:r>
              <a:rPr lang="it-IT" sz="2800" dirty="0" smtClean="0"/>
              <a:t>Nell’elenco </a:t>
            </a:r>
            <a:r>
              <a:rPr lang="it-IT" sz="2800" dirty="0"/>
              <a:t>del 2016 ci sono: </a:t>
            </a:r>
            <a:r>
              <a:rPr lang="it-IT" sz="2800" dirty="0" smtClean="0"/>
              <a:t>…… </a:t>
            </a:r>
            <a:r>
              <a:rPr lang="it-IT" sz="2800" dirty="0"/>
              <a:t>700mila euro per la realizzazione del punto unico di cottura in via </a:t>
            </a:r>
            <a:r>
              <a:rPr lang="it-IT" sz="2800" dirty="0" smtClean="0"/>
              <a:t>Isonzo……… </a:t>
            </a:r>
            <a:endParaRPr lang="it-IT"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servizio oggi - 1</a:t>
            </a:r>
            <a:endParaRPr lang="it-IT" b="1" dirty="0"/>
          </a:p>
        </p:txBody>
      </p:sp>
      <p:sp>
        <p:nvSpPr>
          <p:cNvPr id="3" name="Segnaposto contenuto 2"/>
          <p:cNvSpPr>
            <a:spLocks noGrp="1"/>
          </p:cNvSpPr>
          <p:nvPr>
            <p:ph sz="half" idx="1"/>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algn="ctr"/>
            <a:r>
              <a:rPr lang="it-IT" sz="4400" dirty="0" smtClean="0"/>
              <a:t>Utenti del servizio </a:t>
            </a:r>
          </a:p>
          <a:p>
            <a:pPr algn="ctr"/>
            <a:r>
              <a:rPr lang="it-IT" sz="3200" dirty="0" smtClean="0"/>
              <a:t>(anno scolastico 2015/2016)</a:t>
            </a:r>
          </a:p>
          <a:p>
            <a:endParaRPr lang="it-IT" dirty="0"/>
          </a:p>
          <a:p>
            <a:pPr algn="ctr"/>
            <a:r>
              <a:rPr lang="it-IT" sz="13800" dirty="0" smtClean="0"/>
              <a:t>4.136</a:t>
            </a:r>
            <a:endParaRPr lang="it-IT" sz="13800" dirty="0"/>
          </a:p>
        </p:txBody>
      </p:sp>
      <p:sp>
        <p:nvSpPr>
          <p:cNvPr id="4" name="Segnaposto contenuto 3"/>
          <p:cNvSpPr>
            <a:spLocks noGrp="1"/>
          </p:cNvSpPr>
          <p:nvPr>
            <p:ph sz="half" idx="2"/>
          </p:nvPr>
        </p:nvSpPr>
        <p:spPr>
          <a:gradFill>
            <a:gsLst>
              <a:gs pos="0">
                <a:schemeClr val="accent6">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algn="ctr"/>
            <a:r>
              <a:rPr lang="it-IT" sz="4000" b="1" dirty="0" smtClean="0">
                <a:solidFill>
                  <a:srgbClr val="FF0000"/>
                </a:solidFill>
              </a:rPr>
              <a:t>Punti cottura</a:t>
            </a:r>
          </a:p>
          <a:p>
            <a:pPr algn="ctr"/>
            <a:r>
              <a:rPr lang="it-IT" sz="8000" b="1" dirty="0" smtClean="0">
                <a:solidFill>
                  <a:srgbClr val="FF0000"/>
                </a:solidFill>
              </a:rPr>
              <a:t>17</a:t>
            </a:r>
          </a:p>
          <a:p>
            <a:pPr algn="ctr"/>
            <a:r>
              <a:rPr lang="it-IT" sz="4000" b="1" dirty="0" smtClean="0">
                <a:solidFill>
                  <a:schemeClr val="bg2">
                    <a:lumMod val="25000"/>
                  </a:schemeClr>
                </a:solidFill>
              </a:rPr>
              <a:t>Refettori</a:t>
            </a:r>
          </a:p>
          <a:p>
            <a:pPr algn="ctr"/>
            <a:r>
              <a:rPr lang="it-IT" sz="8000" b="1" dirty="0" smtClean="0">
                <a:solidFill>
                  <a:schemeClr val="bg2">
                    <a:lumMod val="25000"/>
                  </a:schemeClr>
                </a:solidFill>
              </a:rPr>
              <a:t>40</a:t>
            </a:r>
            <a:endParaRPr lang="it-IT" sz="8000" b="1" dirty="0">
              <a:solidFill>
                <a:schemeClr val="bg2">
                  <a:lumMod val="25000"/>
                </a:schemeClr>
              </a:solidFill>
            </a:endParaRPr>
          </a:p>
        </p:txBody>
      </p:sp>
    </p:spTree>
    <p:extLst>
      <p:ext uri="{BB962C8B-B14F-4D97-AF65-F5344CB8AC3E}">
        <p14:creationId xmlns:p14="http://schemas.microsoft.com/office/powerpoint/2010/main" val="15698286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servizio oggi – 2</a:t>
            </a:r>
            <a:endParaRPr lang="it-IT" b="1" dirty="0"/>
          </a:p>
        </p:txBody>
      </p:sp>
      <p:sp>
        <p:nvSpPr>
          <p:cNvPr id="3" name="Segnaposto contenuto 2"/>
          <p:cNvSpPr>
            <a:spLocks noGrp="1"/>
          </p:cNvSpPr>
          <p:nvPr>
            <p:ph sz="half" idx="1"/>
          </p:nvPr>
        </p:nvSpPr>
        <p:spPr>
          <a:gradFill>
            <a:gsLst>
              <a:gs pos="0">
                <a:schemeClr val="accent6">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algn="ctr"/>
            <a:r>
              <a:rPr lang="it-IT" sz="3600" dirty="0" smtClean="0"/>
              <a:t>Gradimento bambini</a:t>
            </a:r>
          </a:p>
          <a:p>
            <a:pPr algn="ctr"/>
            <a:endParaRPr lang="it-IT" sz="3600" dirty="0"/>
          </a:p>
          <a:p>
            <a:pPr algn="ctr"/>
            <a:r>
              <a:rPr lang="it-IT" sz="8800" dirty="0" smtClean="0"/>
              <a:t>75 / 82%</a:t>
            </a:r>
            <a:endParaRPr lang="it-IT" sz="8800" dirty="0"/>
          </a:p>
        </p:txBody>
      </p:sp>
      <p:sp>
        <p:nvSpPr>
          <p:cNvPr id="4" name="Segnaposto contenuto 3"/>
          <p:cNvSpPr>
            <a:spLocks noGrp="1"/>
          </p:cNvSpPr>
          <p:nvPr>
            <p:ph sz="half" idx="2"/>
          </p:nvPr>
        </p:nvSpPr>
        <p:spPr>
          <a:gradFill>
            <a:gsLst>
              <a:gs pos="0">
                <a:schemeClr val="accent6">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algn="ctr"/>
            <a:r>
              <a:rPr lang="it-IT" sz="3600" dirty="0"/>
              <a:t>Gradimento genitori</a:t>
            </a:r>
          </a:p>
          <a:p>
            <a:pPr algn="ctr"/>
            <a:r>
              <a:rPr lang="it-IT" sz="4800" b="1" dirty="0">
                <a:solidFill>
                  <a:srgbClr val="FF0000"/>
                </a:solidFill>
              </a:rPr>
              <a:t>gusto</a:t>
            </a:r>
          </a:p>
          <a:p>
            <a:pPr algn="ctr"/>
            <a:r>
              <a:rPr lang="it-IT" sz="4800" b="1" dirty="0">
                <a:solidFill>
                  <a:srgbClr val="FF0000"/>
                </a:solidFill>
              </a:rPr>
              <a:t>72%</a:t>
            </a:r>
          </a:p>
          <a:p>
            <a:pPr algn="ctr"/>
            <a:r>
              <a:rPr lang="it-IT" sz="4800" b="1" dirty="0">
                <a:solidFill>
                  <a:schemeClr val="bg2">
                    <a:lumMod val="25000"/>
                  </a:schemeClr>
                </a:solidFill>
              </a:rPr>
              <a:t>Quantità</a:t>
            </a:r>
          </a:p>
          <a:p>
            <a:pPr algn="ctr"/>
            <a:r>
              <a:rPr lang="it-IT" sz="4800" b="1" dirty="0">
                <a:solidFill>
                  <a:schemeClr val="bg2">
                    <a:lumMod val="25000"/>
                  </a:schemeClr>
                </a:solidFill>
              </a:rPr>
              <a:t>92/95%</a:t>
            </a:r>
          </a:p>
          <a:p>
            <a:endParaRPr lang="it-IT" dirty="0"/>
          </a:p>
        </p:txBody>
      </p:sp>
    </p:spTree>
    <p:extLst>
      <p:ext uri="{BB962C8B-B14F-4D97-AF65-F5344CB8AC3E}">
        <p14:creationId xmlns:p14="http://schemas.microsoft.com/office/powerpoint/2010/main" val="38120850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788" y="-11113"/>
            <a:ext cx="11737975" cy="620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16073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4763"/>
            <a:ext cx="12187237" cy="622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89319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Liste d’attesa</a:t>
            </a:r>
            <a:endParaRPr lang="it-IT" dirty="0"/>
          </a:p>
        </p:txBody>
      </p:sp>
      <p:sp>
        <p:nvSpPr>
          <p:cNvPr id="5" name="Segnaposto testo 4"/>
          <p:cNvSpPr>
            <a:spLocks noGrp="1"/>
          </p:cNvSpPr>
          <p:nvPr>
            <p:ph type="body" idx="1"/>
          </p:nvPr>
        </p:nvSpPr>
        <p:spPr/>
        <p:txBody>
          <a:bodyPr>
            <a:normAutofit/>
          </a:bodyPr>
          <a:lstStyle/>
          <a:p>
            <a:pPr algn="ctr"/>
            <a:r>
              <a:rPr lang="it-IT" sz="3600" dirty="0" smtClean="0"/>
              <a:t>Scuole primarie</a:t>
            </a:r>
            <a:endParaRPr lang="it-IT" sz="3600" dirty="0"/>
          </a:p>
        </p:txBody>
      </p:sp>
      <p:sp>
        <p:nvSpPr>
          <p:cNvPr id="6" name="Segnaposto contenuto 5"/>
          <p:cNvSpPr>
            <a:spLocks noGrp="1"/>
          </p:cNvSpPr>
          <p:nvPr>
            <p:ph sz="half" idx="2"/>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algn="ctr"/>
            <a:r>
              <a:rPr lang="it-IT" sz="4000" b="1" dirty="0" smtClean="0">
                <a:solidFill>
                  <a:srgbClr val="FF0000"/>
                </a:solidFill>
              </a:rPr>
              <a:t>Via </a:t>
            </a:r>
            <a:r>
              <a:rPr lang="it-IT" sz="4000" b="1" dirty="0" err="1" smtClean="0">
                <a:solidFill>
                  <a:srgbClr val="FF0000"/>
                </a:solidFill>
              </a:rPr>
              <a:t>Sinigaglia</a:t>
            </a:r>
            <a:r>
              <a:rPr lang="it-IT" sz="4000" b="1" dirty="0" smtClean="0">
                <a:solidFill>
                  <a:srgbClr val="FF0000"/>
                </a:solidFill>
              </a:rPr>
              <a:t> </a:t>
            </a:r>
          </a:p>
          <a:p>
            <a:pPr algn="ctr"/>
            <a:r>
              <a:rPr lang="it-IT" sz="4000" b="1" dirty="0" smtClean="0">
                <a:solidFill>
                  <a:srgbClr val="FF0000"/>
                </a:solidFill>
              </a:rPr>
              <a:t>13 bambini</a:t>
            </a:r>
          </a:p>
          <a:p>
            <a:pPr marL="0" indent="0" algn="ctr">
              <a:buNone/>
            </a:pPr>
            <a:endParaRPr lang="it-IT" sz="4000" b="1" dirty="0"/>
          </a:p>
          <a:p>
            <a:pPr algn="ctr"/>
            <a:r>
              <a:rPr lang="it-IT" sz="4000" b="1" dirty="0" smtClean="0">
                <a:solidFill>
                  <a:schemeClr val="bg2">
                    <a:lumMod val="25000"/>
                  </a:schemeClr>
                </a:solidFill>
              </a:rPr>
              <a:t>Via </a:t>
            </a:r>
            <a:r>
              <a:rPr lang="it-IT" sz="4000" b="1" dirty="0" err="1" smtClean="0">
                <a:solidFill>
                  <a:schemeClr val="bg2">
                    <a:lumMod val="25000"/>
                  </a:schemeClr>
                </a:solidFill>
              </a:rPr>
              <a:t>Mognano</a:t>
            </a:r>
            <a:r>
              <a:rPr lang="it-IT" sz="4000" b="1" dirty="0" smtClean="0">
                <a:solidFill>
                  <a:schemeClr val="bg2">
                    <a:lumMod val="25000"/>
                  </a:schemeClr>
                </a:solidFill>
              </a:rPr>
              <a:t> </a:t>
            </a:r>
          </a:p>
          <a:p>
            <a:pPr algn="ctr"/>
            <a:r>
              <a:rPr lang="it-IT" sz="4000" b="1" dirty="0" smtClean="0">
                <a:solidFill>
                  <a:schemeClr val="bg2">
                    <a:lumMod val="25000"/>
                  </a:schemeClr>
                </a:solidFill>
              </a:rPr>
              <a:t>11 bambini</a:t>
            </a:r>
          </a:p>
        </p:txBody>
      </p:sp>
      <p:sp>
        <p:nvSpPr>
          <p:cNvPr id="7" name="Segnaposto testo 6"/>
          <p:cNvSpPr>
            <a:spLocks noGrp="1"/>
          </p:cNvSpPr>
          <p:nvPr>
            <p:ph type="body" sz="quarter" idx="3"/>
          </p:nvPr>
        </p:nvSpPr>
        <p:spPr/>
        <p:txBody>
          <a:bodyPr>
            <a:normAutofit/>
          </a:bodyPr>
          <a:lstStyle/>
          <a:p>
            <a:pPr algn="ctr"/>
            <a:r>
              <a:rPr lang="it-IT" sz="3600" dirty="0" smtClean="0"/>
              <a:t>Scuole materne</a:t>
            </a:r>
            <a:endParaRPr lang="it-IT" sz="3600" dirty="0"/>
          </a:p>
        </p:txBody>
      </p:sp>
      <p:sp>
        <p:nvSpPr>
          <p:cNvPr id="8" name="Segnaposto contenuto 7"/>
          <p:cNvSpPr>
            <a:spLocks noGrp="1"/>
          </p:cNvSpPr>
          <p:nvPr>
            <p:ph sz="quarter" idx="4"/>
          </p:nvPr>
        </p:nvSpPr>
        <p:spPr>
          <a:solidFill>
            <a:schemeClr val="accent1"/>
          </a:solidFill>
        </p:spPr>
        <p:txBody>
          <a:bodyPr/>
          <a:lstStyle/>
          <a:p>
            <a:pPr algn="ctr"/>
            <a:endParaRPr lang="it-IT" sz="6600" dirty="0" smtClean="0">
              <a:solidFill>
                <a:srgbClr val="FFFF00"/>
              </a:solidFill>
            </a:endParaRPr>
          </a:p>
          <a:p>
            <a:pPr algn="ctr"/>
            <a:r>
              <a:rPr lang="it-IT" sz="6600" dirty="0" smtClean="0">
                <a:solidFill>
                  <a:srgbClr val="FFFF00"/>
                </a:solidFill>
              </a:rPr>
              <a:t>Via Palma </a:t>
            </a:r>
          </a:p>
          <a:p>
            <a:pPr algn="ctr"/>
            <a:r>
              <a:rPr lang="it-IT" sz="6600" dirty="0" smtClean="0">
                <a:solidFill>
                  <a:srgbClr val="FFFF00"/>
                </a:solidFill>
              </a:rPr>
              <a:t>11 bambini</a:t>
            </a:r>
            <a:endParaRPr lang="it-IT" sz="6600" dirty="0">
              <a:solidFill>
                <a:srgbClr val="FFFF00"/>
              </a:solidFill>
            </a:endParaRPr>
          </a:p>
        </p:txBody>
      </p:sp>
    </p:spTree>
    <p:extLst>
      <p:ext uri="{BB962C8B-B14F-4D97-AF65-F5344CB8AC3E}">
        <p14:creationId xmlns:p14="http://schemas.microsoft.com/office/powerpoint/2010/main" val="343586546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ttivo">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1056</TotalTime>
  <Words>1064</Words>
  <Application>Microsoft Office PowerPoint</Application>
  <PresentationFormat>Widescreen</PresentationFormat>
  <Paragraphs>448</Paragraphs>
  <Slides>31</Slides>
  <Notes>0</Notes>
  <HiddenSlides>0</HiddenSlides>
  <MMClips>0</MMClips>
  <ScaleCrop>false</ScaleCrop>
  <HeadingPairs>
    <vt:vector size="8" baseType="variant">
      <vt:variant>
        <vt:lpstr>Caratteri utilizzati</vt:lpstr>
      </vt:variant>
      <vt:variant>
        <vt:i4>6</vt:i4>
      </vt:variant>
      <vt:variant>
        <vt:lpstr>Tema</vt:lpstr>
      </vt:variant>
      <vt:variant>
        <vt:i4>1</vt:i4>
      </vt:variant>
      <vt:variant>
        <vt:lpstr>Server OLE incorporati</vt:lpstr>
      </vt:variant>
      <vt:variant>
        <vt:i4>1</vt:i4>
      </vt:variant>
      <vt:variant>
        <vt:lpstr>Titoli diapositive</vt:lpstr>
      </vt:variant>
      <vt:variant>
        <vt:i4>31</vt:i4>
      </vt:variant>
    </vt:vector>
  </HeadingPairs>
  <TitlesOfParts>
    <vt:vector size="39" baseType="lpstr">
      <vt:lpstr>Arial</vt:lpstr>
      <vt:lpstr>Calibri</vt:lpstr>
      <vt:lpstr>Calibri Light</vt:lpstr>
      <vt:lpstr>Times New Roman</vt:lpstr>
      <vt:lpstr>Verdana</vt:lpstr>
      <vt:lpstr>Wingdings</vt:lpstr>
      <vt:lpstr>Retrospettivo</vt:lpstr>
      <vt:lpstr>Microsoft Excel 97-2003 Worksheet</vt:lpstr>
      <vt:lpstr>Realizzazione della nuova cucina unica</vt:lpstr>
      <vt:lpstr>Una scelta che viene da lontano</vt:lpstr>
      <vt:lpstr>Relazione previsionale programmatica 2015 </vt:lpstr>
      <vt:lpstr>Triennale Opere Pubbliche</vt:lpstr>
      <vt:lpstr>Il servizio oggi - 1</vt:lpstr>
      <vt:lpstr>Il servizio oggi – 2</vt:lpstr>
      <vt:lpstr>Presentazione standard di PowerPoint</vt:lpstr>
      <vt:lpstr>Presentazione standard di PowerPoint</vt:lpstr>
      <vt:lpstr>Liste d’attesa</vt:lpstr>
      <vt:lpstr>Personale in servizio (cuoche e ausiliarie)</vt:lpstr>
      <vt:lpstr>Presentazione standard di PowerPoint</vt:lpstr>
      <vt:lpstr>Costi del servizio 2014 e morosità 14/15</vt:lpstr>
      <vt:lpstr>Il percorso verso la nuova cucina </vt:lpstr>
      <vt:lpstr>Gli obiettivi della nuova cucina</vt:lpstr>
      <vt:lpstr>La qualità e la sicurezza alimentare</vt:lpstr>
      <vt:lpstr>L’efficienza</vt:lpstr>
      <vt:lpstr>Ipotesi di organizzazione del servizio</vt:lpstr>
      <vt:lpstr>Ipotesi nuovi percorsi</vt:lpstr>
      <vt:lpstr>L’educazione alimentare</vt:lpstr>
      <vt:lpstr>La sostenibilità ambientale</vt:lpstr>
      <vt:lpstr>Personale – Confronto 17 vs. 1 </vt:lpstr>
      <vt:lpstr>Il rispetto delle normative</vt:lpstr>
      <vt:lpstr>Il Risparmio</vt:lpstr>
      <vt:lpstr>Presentazione standard di PowerPoint</vt:lpstr>
      <vt:lpstr>Trasferimento scuola primaria  da Via Isonzo a via Picchi - timing </vt:lpstr>
      <vt:lpstr>POPOLAZIONE SCOLASTICA PRESTINO</vt:lpstr>
      <vt:lpstr>POPOLAZIONE SCOLASTICA PRIMARIA</vt:lpstr>
      <vt:lpstr>POPOLAZIONE SCOLASTICA SECONDARIA</vt:lpstr>
      <vt:lpstr>CAPIENZA VIA PICCHI</vt:lpstr>
      <vt:lpstr>PEDIBUS</vt:lpstr>
      <vt:lpstr>Grazie per l’attenzione 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Realizzazione del Punto unico di cottura</dc:title>
  <dc:creator>Patrignani Massimo</dc:creator>
  <cp:lastModifiedBy>Tessaro Serena</cp:lastModifiedBy>
  <cp:revision>74</cp:revision>
  <dcterms:created xsi:type="dcterms:W3CDTF">2015-11-03T13:14:29Z</dcterms:created>
  <dcterms:modified xsi:type="dcterms:W3CDTF">2016-05-30T12:16:26Z</dcterms:modified>
</cp:coreProperties>
</file>